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7" r:id="rId3"/>
    <p:sldId id="258" r:id="rId4"/>
    <p:sldId id="280" r:id="rId5"/>
    <p:sldId id="282" r:id="rId6"/>
    <p:sldId id="283" r:id="rId7"/>
    <p:sldId id="259" r:id="rId8"/>
    <p:sldId id="262" r:id="rId9"/>
    <p:sldId id="263" r:id="rId10"/>
    <p:sldId id="264" r:id="rId11"/>
    <p:sldId id="260" r:id="rId12"/>
    <p:sldId id="261" r:id="rId13"/>
    <p:sldId id="265" r:id="rId14"/>
    <p:sldId id="266" r:id="rId15"/>
    <p:sldId id="267" r:id="rId16"/>
    <p:sldId id="277" r:id="rId17"/>
    <p:sldId id="268" r:id="rId18"/>
    <p:sldId id="269" r:id="rId19"/>
    <p:sldId id="270" r:id="rId20"/>
    <p:sldId id="278" r:id="rId21"/>
    <p:sldId id="274" r:id="rId22"/>
    <p:sldId id="275" r:id="rId23"/>
    <p:sldId id="276"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9933"/>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8" autoAdjust="0"/>
    <p:restoredTop sz="94684" autoAdjust="0"/>
  </p:normalViewPr>
  <p:slideViewPr>
    <p:cSldViewPr>
      <p:cViewPr varScale="1">
        <p:scale>
          <a:sx n="85" d="100"/>
          <a:sy n="85" d="100"/>
        </p:scale>
        <p:origin x="-109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Book2"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5219146713803641"/>
          <c:y val="6.8462115134392432E-2"/>
          <c:w val="0.71306189404895814"/>
          <c:h val="0.8544256769222377"/>
        </c:manualLayout>
      </c:layout>
      <c:barChart>
        <c:barDir val="col"/>
        <c:grouping val="clustered"/>
        <c:ser>
          <c:idx val="0"/>
          <c:order val="0"/>
          <c:tx>
            <c:strRef>
              <c:f>Sheet1!$B$5</c:f>
              <c:strCache>
                <c:ptCount val="1"/>
                <c:pt idx="0">
                  <c:v>Male</c:v>
                </c:pt>
              </c:strCache>
            </c:strRef>
          </c:tx>
          <c:cat>
            <c:strRef>
              <c:f>Sheet1!$A$6:$A$10</c:f>
              <c:strCache>
                <c:ptCount val="5"/>
                <c:pt idx="0">
                  <c:v>Fruit</c:v>
                </c:pt>
                <c:pt idx="1">
                  <c:v>Chips</c:v>
                </c:pt>
                <c:pt idx="2">
                  <c:v>Pretzels</c:v>
                </c:pt>
                <c:pt idx="3">
                  <c:v>Candy</c:v>
                </c:pt>
                <c:pt idx="4">
                  <c:v>Other</c:v>
                </c:pt>
              </c:strCache>
            </c:strRef>
          </c:cat>
          <c:val>
            <c:numRef>
              <c:f>Sheet1!$B$6:$B$10</c:f>
              <c:numCache>
                <c:formatCode>General</c:formatCode>
                <c:ptCount val="5"/>
                <c:pt idx="0">
                  <c:v>8</c:v>
                </c:pt>
                <c:pt idx="1">
                  <c:v>19</c:v>
                </c:pt>
                <c:pt idx="2">
                  <c:v>6</c:v>
                </c:pt>
                <c:pt idx="3">
                  <c:v>11</c:v>
                </c:pt>
                <c:pt idx="4">
                  <c:v>15</c:v>
                </c:pt>
              </c:numCache>
            </c:numRef>
          </c:val>
        </c:ser>
        <c:ser>
          <c:idx val="1"/>
          <c:order val="1"/>
          <c:tx>
            <c:strRef>
              <c:f>Sheet1!$C$5</c:f>
              <c:strCache>
                <c:ptCount val="1"/>
                <c:pt idx="0">
                  <c:v>Female</c:v>
                </c:pt>
              </c:strCache>
            </c:strRef>
          </c:tx>
          <c:cat>
            <c:strRef>
              <c:f>Sheet1!$A$6:$A$10</c:f>
              <c:strCache>
                <c:ptCount val="5"/>
                <c:pt idx="0">
                  <c:v>Fruit</c:v>
                </c:pt>
                <c:pt idx="1">
                  <c:v>Chips</c:v>
                </c:pt>
                <c:pt idx="2">
                  <c:v>Pretzels</c:v>
                </c:pt>
                <c:pt idx="3">
                  <c:v>Candy</c:v>
                </c:pt>
                <c:pt idx="4">
                  <c:v>Other</c:v>
                </c:pt>
              </c:strCache>
            </c:strRef>
          </c:cat>
          <c:val>
            <c:numRef>
              <c:f>Sheet1!$C$6:$C$10</c:f>
              <c:numCache>
                <c:formatCode>General</c:formatCode>
                <c:ptCount val="5"/>
                <c:pt idx="0">
                  <c:v>20</c:v>
                </c:pt>
                <c:pt idx="1">
                  <c:v>12</c:v>
                </c:pt>
                <c:pt idx="2">
                  <c:v>11</c:v>
                </c:pt>
                <c:pt idx="3">
                  <c:v>9</c:v>
                </c:pt>
                <c:pt idx="4">
                  <c:v>9</c:v>
                </c:pt>
              </c:numCache>
            </c:numRef>
          </c:val>
        </c:ser>
        <c:axId val="99560832"/>
        <c:axId val="99588352"/>
      </c:barChart>
      <c:catAx>
        <c:axId val="99560832"/>
        <c:scaling>
          <c:orientation val="minMax"/>
        </c:scaling>
        <c:axPos val="b"/>
        <c:tickLblPos val="nextTo"/>
        <c:crossAx val="99588352"/>
        <c:crosses val="autoZero"/>
        <c:auto val="1"/>
        <c:lblAlgn val="ctr"/>
        <c:lblOffset val="100"/>
      </c:catAx>
      <c:valAx>
        <c:axId val="99588352"/>
        <c:scaling>
          <c:orientation val="minMax"/>
        </c:scaling>
        <c:axPos val="l"/>
        <c:majorGridlines/>
        <c:numFmt formatCode="General" sourceLinked="1"/>
        <c:tickLblPos val="nextTo"/>
        <c:crossAx val="99560832"/>
        <c:crosses val="autoZero"/>
        <c:crossBetween val="between"/>
      </c:valAx>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Sheet1!$A$7</c:f>
              <c:strCache>
                <c:ptCount val="1"/>
                <c:pt idx="0">
                  <c:v>Male</c:v>
                </c:pt>
              </c:strCache>
            </c:strRef>
          </c:tx>
          <c:cat>
            <c:strRef>
              <c:f>Sheet1!$B$6:$C$6</c:f>
              <c:strCache>
                <c:ptCount val="2"/>
                <c:pt idx="0">
                  <c:v>Prefers Chips</c:v>
                </c:pt>
                <c:pt idx="1">
                  <c:v>Prefers Other</c:v>
                </c:pt>
              </c:strCache>
            </c:strRef>
          </c:cat>
          <c:val>
            <c:numRef>
              <c:f>Sheet1!$B$7:$C$7</c:f>
              <c:numCache>
                <c:formatCode>General</c:formatCode>
                <c:ptCount val="2"/>
                <c:pt idx="0">
                  <c:v>37</c:v>
                </c:pt>
                <c:pt idx="1">
                  <c:v>24</c:v>
                </c:pt>
              </c:numCache>
            </c:numRef>
          </c:val>
        </c:ser>
        <c:ser>
          <c:idx val="1"/>
          <c:order val="1"/>
          <c:tx>
            <c:strRef>
              <c:f>Sheet1!$A$8</c:f>
              <c:strCache>
                <c:ptCount val="1"/>
                <c:pt idx="0">
                  <c:v>Female</c:v>
                </c:pt>
              </c:strCache>
            </c:strRef>
          </c:tx>
          <c:cat>
            <c:strRef>
              <c:f>Sheet1!$B$6:$C$6</c:f>
              <c:strCache>
                <c:ptCount val="2"/>
                <c:pt idx="0">
                  <c:v>Prefers Chips</c:v>
                </c:pt>
                <c:pt idx="1">
                  <c:v>Prefers Other</c:v>
                </c:pt>
              </c:strCache>
            </c:strRef>
          </c:cat>
          <c:val>
            <c:numRef>
              <c:f>Sheet1!$B$8:$C$8</c:f>
              <c:numCache>
                <c:formatCode>General</c:formatCode>
                <c:ptCount val="2"/>
                <c:pt idx="0">
                  <c:v>27</c:v>
                </c:pt>
                <c:pt idx="1">
                  <c:v>32</c:v>
                </c:pt>
              </c:numCache>
            </c:numRef>
          </c:val>
        </c:ser>
        <c:axId val="99297920"/>
        <c:axId val="99299712"/>
      </c:barChart>
      <c:catAx>
        <c:axId val="99297920"/>
        <c:scaling>
          <c:orientation val="minMax"/>
        </c:scaling>
        <c:axPos val="b"/>
        <c:tickLblPos val="nextTo"/>
        <c:crossAx val="99299712"/>
        <c:crosses val="autoZero"/>
        <c:auto val="1"/>
        <c:lblAlgn val="ctr"/>
        <c:lblOffset val="100"/>
      </c:catAx>
      <c:valAx>
        <c:axId val="99299712"/>
        <c:scaling>
          <c:orientation val="minMax"/>
        </c:scaling>
        <c:axPos val="l"/>
        <c:majorGridlines/>
        <c:numFmt formatCode="General" sourceLinked="1"/>
        <c:tickLblPos val="nextTo"/>
        <c:crossAx val="99297920"/>
        <c:crosses val="autoZero"/>
        <c:crossBetween val="between"/>
      </c:valAx>
    </c:plotArea>
    <c:legend>
      <c:legendPos val="r"/>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4.8136035552374126E-2"/>
          <c:y val="1.753597610643497E-2"/>
          <c:w val="0.89579485802911063"/>
          <c:h val="0.90349601773916188"/>
        </c:manualLayout>
      </c:layout>
      <c:barChart>
        <c:barDir val="col"/>
        <c:grouping val="clustered"/>
        <c:ser>
          <c:idx val="0"/>
          <c:order val="0"/>
          <c:tx>
            <c:strRef>
              <c:f>Sheet1!$A$2</c:f>
              <c:strCache>
                <c:ptCount val="1"/>
                <c:pt idx="0">
                  <c:v>Male </c:v>
                </c:pt>
              </c:strCache>
            </c:strRef>
          </c:tx>
          <c:cat>
            <c:strRef>
              <c:f>Sheet1!$B$1:$D$1</c:f>
              <c:strCache>
                <c:ptCount val="3"/>
                <c:pt idx="0">
                  <c:v>Buy</c:v>
                </c:pt>
                <c:pt idx="1">
                  <c:v>Bring</c:v>
                </c:pt>
                <c:pt idx="2">
                  <c:v>Both</c:v>
                </c:pt>
              </c:strCache>
            </c:strRef>
          </c:cat>
          <c:val>
            <c:numRef>
              <c:f>Sheet1!$B$2:$D$2</c:f>
              <c:numCache>
                <c:formatCode>General</c:formatCode>
                <c:ptCount val="3"/>
                <c:pt idx="0">
                  <c:v>30</c:v>
                </c:pt>
                <c:pt idx="1">
                  <c:v>24</c:v>
                </c:pt>
                <c:pt idx="2">
                  <c:v>7</c:v>
                </c:pt>
              </c:numCache>
            </c:numRef>
          </c:val>
        </c:ser>
        <c:ser>
          <c:idx val="1"/>
          <c:order val="1"/>
          <c:tx>
            <c:strRef>
              <c:f>Sheet1!$A$3</c:f>
              <c:strCache>
                <c:ptCount val="1"/>
                <c:pt idx="0">
                  <c:v>Female</c:v>
                </c:pt>
              </c:strCache>
            </c:strRef>
          </c:tx>
          <c:cat>
            <c:strRef>
              <c:f>Sheet1!$B$1:$D$1</c:f>
              <c:strCache>
                <c:ptCount val="3"/>
                <c:pt idx="0">
                  <c:v>Buy</c:v>
                </c:pt>
                <c:pt idx="1">
                  <c:v>Bring</c:v>
                </c:pt>
                <c:pt idx="2">
                  <c:v>Both</c:v>
                </c:pt>
              </c:strCache>
            </c:strRef>
          </c:cat>
          <c:val>
            <c:numRef>
              <c:f>Sheet1!$B$3:$D$3</c:f>
              <c:numCache>
                <c:formatCode>General</c:formatCode>
                <c:ptCount val="3"/>
                <c:pt idx="0">
                  <c:v>23</c:v>
                </c:pt>
                <c:pt idx="1">
                  <c:v>33</c:v>
                </c:pt>
                <c:pt idx="2">
                  <c:v>3</c:v>
                </c:pt>
              </c:numCache>
            </c:numRef>
          </c:val>
        </c:ser>
        <c:axId val="99322496"/>
        <c:axId val="99344768"/>
      </c:barChart>
      <c:catAx>
        <c:axId val="99322496"/>
        <c:scaling>
          <c:orientation val="minMax"/>
        </c:scaling>
        <c:axPos val="b"/>
        <c:tickLblPos val="nextTo"/>
        <c:crossAx val="99344768"/>
        <c:crosses val="autoZero"/>
        <c:auto val="1"/>
        <c:lblAlgn val="ctr"/>
        <c:lblOffset val="100"/>
      </c:catAx>
      <c:valAx>
        <c:axId val="99344768"/>
        <c:scaling>
          <c:orientation val="minMax"/>
        </c:scaling>
        <c:axPos val="l"/>
        <c:majorGridlines/>
        <c:numFmt formatCode="General" sourceLinked="1"/>
        <c:tickLblPos val="nextTo"/>
        <c:crossAx val="99322496"/>
        <c:crosses val="autoZero"/>
        <c:crossBetween val="between"/>
      </c:valAx>
    </c:plotArea>
    <c:legend>
      <c:legendPos val="r"/>
      <c:layout>
        <c:manualLayout>
          <c:xMode val="edge"/>
          <c:yMode val="edge"/>
          <c:x val="0.84165816630875723"/>
          <c:y val="0.39631346728210742"/>
          <c:w val="0.11099334884275824"/>
          <c:h val="0.15564892750475159"/>
        </c:manualLayout>
      </c:layout>
    </c:legend>
    <c:plotVisOnly val="1"/>
  </c:chart>
  <c:externalData r:id="rId1"/>
</c:chartSpace>
</file>

<file path=ppt/drawings/_rels/vmlDrawing1.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18.wmf"/><Relationship Id="rId1" Type="http://schemas.openxmlformats.org/officeDocument/2006/relationships/image" Target="../media/image2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7C5675-5271-4418-944A-D820E461C1C1}" type="datetimeFigureOut">
              <a:rPr lang="en-US" smtClean="0"/>
              <a:pPr/>
              <a:t>6/9/2010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5BA6B5-AFA9-4AA3-8543-1DE4FCAE37E0}"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5BA6B5-AFA9-4AA3-8543-1DE4FCAE37E0}"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3DAE2F-17FD-487F-8E5E-F3107C6BBF73}" type="datetimeFigureOut">
              <a:rPr lang="en-US" smtClean="0"/>
              <a:pPr/>
              <a:t>6/9/2010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883B572-EF6C-4506-8252-1EDBD26385D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3DAE2F-17FD-487F-8E5E-F3107C6BBF73}" type="datetimeFigureOut">
              <a:rPr lang="en-US" smtClean="0"/>
              <a:pPr/>
              <a:t>6/9/2010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883B572-EF6C-4506-8252-1EDBD26385D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3DAE2F-17FD-487F-8E5E-F3107C6BBF73}" type="datetimeFigureOut">
              <a:rPr lang="en-US" smtClean="0"/>
              <a:pPr/>
              <a:t>6/9/2010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883B572-EF6C-4506-8252-1EDBD26385D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3DAE2F-17FD-487F-8E5E-F3107C6BBF73}" type="datetimeFigureOut">
              <a:rPr lang="en-US" smtClean="0"/>
              <a:pPr/>
              <a:t>6/9/2010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883B572-EF6C-4506-8252-1EDBD26385D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3DAE2F-17FD-487F-8E5E-F3107C6BBF73}" type="datetimeFigureOut">
              <a:rPr lang="en-US" smtClean="0"/>
              <a:pPr/>
              <a:t>6/9/2010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883B572-EF6C-4506-8252-1EDBD26385D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3DAE2F-17FD-487F-8E5E-F3107C6BBF73}" type="datetimeFigureOut">
              <a:rPr lang="en-US" smtClean="0"/>
              <a:pPr/>
              <a:t>6/9/2010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883B572-EF6C-4506-8252-1EDBD26385D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3DAE2F-17FD-487F-8E5E-F3107C6BBF73}" type="datetimeFigureOut">
              <a:rPr lang="en-US" smtClean="0"/>
              <a:pPr/>
              <a:t>6/9/2010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883B572-EF6C-4506-8252-1EDBD26385D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3DAE2F-17FD-487F-8E5E-F3107C6BBF73}" type="datetimeFigureOut">
              <a:rPr lang="en-US" smtClean="0"/>
              <a:pPr/>
              <a:t>6/9/2010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883B572-EF6C-4506-8252-1EDBD26385D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3DAE2F-17FD-487F-8E5E-F3107C6BBF73}" type="datetimeFigureOut">
              <a:rPr lang="en-US" smtClean="0"/>
              <a:pPr/>
              <a:t>6/9/2010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883B572-EF6C-4506-8252-1EDBD26385D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3DAE2F-17FD-487F-8E5E-F3107C6BBF73}" type="datetimeFigureOut">
              <a:rPr lang="en-US" smtClean="0"/>
              <a:pPr/>
              <a:t>6/9/2010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883B572-EF6C-4506-8252-1EDBD26385D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3DAE2F-17FD-487F-8E5E-F3107C6BBF73}" type="datetimeFigureOut">
              <a:rPr lang="en-US" smtClean="0"/>
              <a:pPr/>
              <a:t>6/9/2010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883B572-EF6C-4506-8252-1EDBD26385D0}"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66"/>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3DAE2F-17FD-487F-8E5E-F3107C6BBF73}" type="datetimeFigureOut">
              <a:rPr lang="en-US" smtClean="0"/>
              <a:pPr/>
              <a:t>6/9/2010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83B572-EF6C-4506-8252-1EDBD26385D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1.jpeg"/><Relationship Id="rId4"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16.jpeg"/><Relationship Id="rId5" Type="http://schemas.openxmlformats.org/officeDocument/2006/relationships/image" Target="../media/image12.png"/><Relationship Id="rId4" Type="http://schemas.openxmlformats.org/officeDocument/2006/relationships/oleObject" Target="../embeddings/oleObject5.bin"/></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9.bin"/><Relationship Id="rId4" Type="http://schemas.openxmlformats.org/officeDocument/2006/relationships/image" Target="../media/image22.gif"/></Relationships>
</file>

<file path=ppt/slides/_rels/slide1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oleObject" Target="../embeddings/oleObject10.bin"/><Relationship Id="rId7" Type="http://schemas.openxmlformats.org/officeDocument/2006/relationships/oleObject" Target="../embeddings/oleObject13.bin"/><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oleObject" Target="../embeddings/oleObject12.bin"/><Relationship Id="rId5" Type="http://schemas.openxmlformats.org/officeDocument/2006/relationships/image" Target="../media/image12.png"/><Relationship Id="rId4" Type="http://schemas.openxmlformats.org/officeDocument/2006/relationships/oleObject" Target="../embeddings/oleObject11.bin"/><Relationship Id="rId9" Type="http://schemas.openxmlformats.org/officeDocument/2006/relationships/image" Target="../media/image22.gif"/></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hyperlink" Target="http://www.fcps.edu/fs/food/food_at_school/menus/HS-May10.pdf" TargetMode="Externa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preciousmemoriesbasketsandgifts.com/cart/images/820171.jpg"/>
          <p:cNvPicPr>
            <a:picLocks noChangeAspect="1" noChangeArrowheads="1"/>
          </p:cNvPicPr>
          <p:nvPr/>
        </p:nvPicPr>
        <p:blipFill>
          <a:blip r:embed="rId3" cstate="print">
            <a:lum bright="20000" contrast="-10000"/>
          </a:blip>
          <a:stretch>
            <a:fillRect/>
          </a:stretch>
        </p:blipFill>
        <p:spPr bwMode="auto">
          <a:xfrm>
            <a:off x="0" y="0"/>
            <a:ext cx="9144000" cy="6858000"/>
          </a:xfrm>
          <a:prstGeom prst="rect">
            <a:avLst/>
          </a:prstGeom>
          <a:noFill/>
          <a:ln>
            <a:noFill/>
          </a:ln>
        </p:spPr>
      </p:pic>
      <p:sp>
        <p:nvSpPr>
          <p:cNvPr id="2" name="Title 1"/>
          <p:cNvSpPr>
            <a:spLocks noGrp="1"/>
          </p:cNvSpPr>
          <p:nvPr>
            <p:ph type="ctrTitle"/>
          </p:nvPr>
        </p:nvSpPr>
        <p:spPr>
          <a:xfrm>
            <a:off x="762000" y="2133600"/>
            <a:ext cx="7772400" cy="1470025"/>
          </a:xfrm>
        </p:spPr>
        <p:txBody>
          <a:bodyPr>
            <a:normAutofit/>
          </a:bodyPr>
          <a:lstStyle/>
          <a:p>
            <a:r>
              <a:rPr lang="en-US" sz="4800" b="1" dirty="0" smtClean="0">
                <a:solidFill>
                  <a:schemeClr val="tx2">
                    <a:lumMod val="50000"/>
                  </a:schemeClr>
                </a:solidFill>
                <a:effectLst>
                  <a:outerShdw blurRad="38100" dist="38100" dir="2700000" algn="tl">
                    <a:srgbClr val="000000">
                      <a:alpha val="43137"/>
                    </a:srgbClr>
                  </a:outerShdw>
                </a:effectLst>
              </a:rPr>
              <a:t>CB South Student Lunches</a:t>
            </a:r>
            <a:endParaRPr lang="en-US" sz="4800" b="1" dirty="0">
              <a:solidFill>
                <a:schemeClr val="tx2">
                  <a:lumMod val="50000"/>
                </a:schemeClr>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r>
              <a:rPr lang="en-US" dirty="0" smtClean="0">
                <a:solidFill>
                  <a:schemeClr val="tx2">
                    <a:lumMod val="50000"/>
                  </a:schemeClr>
                </a:solidFill>
              </a:rPr>
              <a:t>By: </a:t>
            </a:r>
          </a:p>
          <a:p>
            <a:r>
              <a:rPr lang="en-US" dirty="0" smtClean="0">
                <a:solidFill>
                  <a:schemeClr val="tx2">
                    <a:lumMod val="50000"/>
                  </a:schemeClr>
                </a:solidFill>
              </a:rPr>
              <a:t>Lindsay, Danielle, Brit</a:t>
            </a:r>
            <a:endParaRPr lang="en-US" dirty="0">
              <a:solidFill>
                <a:schemeClr val="tx2">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χ</a:t>
            </a:r>
            <a:r>
              <a:rPr lang="en-US" dirty="0" smtClean="0"/>
              <a:t>² Test #1</a:t>
            </a:r>
            <a:br>
              <a:rPr lang="en-US" dirty="0" smtClean="0"/>
            </a:br>
            <a:r>
              <a:rPr lang="en-US" dirty="0" smtClean="0"/>
              <a:t>Gender vs. Junk Food Eaten</a:t>
            </a:r>
            <a:endParaRPr lang="en-US" dirty="0"/>
          </a:p>
        </p:txBody>
      </p:sp>
      <p:graphicFrame>
        <p:nvGraphicFramePr>
          <p:cNvPr id="19460" name="Object 4"/>
          <p:cNvGraphicFramePr>
            <a:graphicFrameLocks noChangeAspect="1"/>
          </p:cNvGraphicFramePr>
          <p:nvPr>
            <p:ph idx="1"/>
          </p:nvPr>
        </p:nvGraphicFramePr>
        <p:xfrm>
          <a:off x="1905000" y="3733800"/>
          <a:ext cx="6019800" cy="741160"/>
        </p:xfrm>
        <a:graphic>
          <a:graphicData uri="http://schemas.openxmlformats.org/presentationml/2006/ole">
            <p:oleObj spid="_x0000_s19460" name="Equation" r:id="rId3" imgW="1854000" imgH="228600" progId="Equation.3">
              <p:embed/>
            </p:oleObj>
          </a:graphicData>
        </a:graphic>
      </p:graphicFrame>
      <p:graphicFrame>
        <p:nvGraphicFramePr>
          <p:cNvPr id="19459" name="Object 3"/>
          <p:cNvGraphicFramePr>
            <a:graphicFrameLocks noChangeAspect="1"/>
          </p:cNvGraphicFramePr>
          <p:nvPr/>
        </p:nvGraphicFramePr>
        <p:xfrm flipV="1">
          <a:off x="1247775" y="2209800"/>
          <a:ext cx="7602538" cy="868363"/>
        </p:xfrm>
        <a:graphic>
          <a:graphicData uri="http://schemas.openxmlformats.org/presentationml/2006/ole">
            <p:oleObj spid="_x0000_s19459" name="Equation" r:id="rId4" imgW="4012920" imgH="444240" progId="Equation.3">
              <p:embed/>
            </p:oleObj>
          </a:graphicData>
        </a:graphic>
      </p:graphicFrame>
      <p:grpSp>
        <p:nvGrpSpPr>
          <p:cNvPr id="5" name="Group 4"/>
          <p:cNvGrpSpPr/>
          <p:nvPr/>
        </p:nvGrpSpPr>
        <p:grpSpPr>
          <a:xfrm>
            <a:off x="0" y="228600"/>
            <a:ext cx="1371600" cy="6172200"/>
            <a:chOff x="-76200" y="228600"/>
            <a:chExt cx="1371600" cy="6172200"/>
          </a:xfrm>
        </p:grpSpPr>
        <p:pic>
          <p:nvPicPr>
            <p:cNvPr id="6" name="Picture 5" descr="http://daycaredaze.files.wordpress.com/2009/10/doritos.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6200" y="228600"/>
              <a:ext cx="1295400" cy="1295400"/>
            </a:xfrm>
            <a:prstGeom prst="rect">
              <a:avLst/>
            </a:prstGeom>
            <a:noFill/>
          </p:spPr>
        </p:pic>
        <p:pic>
          <p:nvPicPr>
            <p:cNvPr id="7" name="Picture 4" descr="http://daycaredaze.files.wordpress.com/2009/10/doritos.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6200" y="1752600"/>
              <a:ext cx="1295400" cy="1295400"/>
            </a:xfrm>
            <a:prstGeom prst="rect">
              <a:avLst/>
            </a:prstGeom>
            <a:noFill/>
          </p:spPr>
        </p:pic>
        <p:pic>
          <p:nvPicPr>
            <p:cNvPr id="8" name="Picture 4" descr="http://daycaredaze.files.wordpress.com/2009/10/doritos.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6200" y="3276600"/>
              <a:ext cx="1371600" cy="1371600"/>
            </a:xfrm>
            <a:prstGeom prst="rect">
              <a:avLst/>
            </a:prstGeom>
            <a:noFill/>
          </p:spPr>
        </p:pic>
        <p:pic>
          <p:nvPicPr>
            <p:cNvPr id="9" name="Picture 4" descr="http://daycaredaze.files.wordpress.com/2009/10/doritos.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6200" y="5029200"/>
              <a:ext cx="1371600" cy="1371600"/>
            </a:xfrm>
            <a:prstGeom prst="rect">
              <a:avLst/>
            </a:prstGeom>
            <a:noFill/>
          </p:spPr>
        </p:pic>
      </p:grpSp>
      <p:sp>
        <p:nvSpPr>
          <p:cNvPr id="10" name="TextBox 9"/>
          <p:cNvSpPr txBox="1"/>
          <p:nvPr/>
        </p:nvSpPr>
        <p:spPr>
          <a:xfrm>
            <a:off x="1676400" y="4953000"/>
            <a:ext cx="6248400" cy="923330"/>
          </a:xfrm>
          <a:prstGeom prst="rect">
            <a:avLst/>
          </a:prstGeom>
          <a:noFill/>
        </p:spPr>
        <p:txBody>
          <a:bodyPr wrap="square" rtlCol="0">
            <a:spAutoFit/>
          </a:bodyPr>
          <a:lstStyle/>
          <a:p>
            <a:r>
              <a:rPr lang="en-US" dirty="0" smtClean="0"/>
              <a:t>We reject Ho because the p-values is less than </a:t>
            </a:r>
            <a:r>
              <a:rPr lang="el-GR" dirty="0" smtClean="0"/>
              <a:t>α</a:t>
            </a:r>
            <a:r>
              <a:rPr lang="en-US" dirty="0" smtClean="0"/>
              <a:t>=0.05</a:t>
            </a:r>
          </a:p>
          <a:p>
            <a:r>
              <a:rPr lang="en-US" dirty="0" smtClean="0"/>
              <a:t>We have sufficient evidence that there is an association between gender and what junk food is eaten.</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229600" cy="1143000"/>
          </a:xfrm>
        </p:spPr>
        <p:txBody>
          <a:bodyPr>
            <a:normAutofit fontScale="90000"/>
          </a:bodyPr>
          <a:lstStyle/>
          <a:p>
            <a:r>
              <a:rPr lang="en-US" dirty="0" smtClean="0"/>
              <a:t>Chi-Square Test for Association</a:t>
            </a:r>
            <a:br>
              <a:rPr lang="en-US" dirty="0" smtClean="0"/>
            </a:br>
            <a:r>
              <a:rPr lang="en-US" dirty="0" smtClean="0"/>
              <a:t>#1</a:t>
            </a:r>
            <a:endParaRPr lang="en-US" dirty="0"/>
          </a:p>
        </p:txBody>
      </p:sp>
      <p:grpSp>
        <p:nvGrpSpPr>
          <p:cNvPr id="11" name="Group 10"/>
          <p:cNvGrpSpPr/>
          <p:nvPr/>
        </p:nvGrpSpPr>
        <p:grpSpPr>
          <a:xfrm>
            <a:off x="-76200" y="228600"/>
            <a:ext cx="1371600" cy="6172200"/>
            <a:chOff x="-76200" y="228600"/>
            <a:chExt cx="1371600" cy="6172200"/>
          </a:xfrm>
        </p:grpSpPr>
        <p:pic>
          <p:nvPicPr>
            <p:cNvPr id="12" name="Picture 4" descr="http://daycaredaze.files.wordpress.com/2009/10/dorito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228600"/>
              <a:ext cx="1295400" cy="1295400"/>
            </a:xfrm>
            <a:prstGeom prst="rect">
              <a:avLst/>
            </a:prstGeom>
            <a:noFill/>
          </p:spPr>
        </p:pic>
        <p:pic>
          <p:nvPicPr>
            <p:cNvPr id="13" name="Picture 4" descr="http://daycaredaze.files.wordpress.com/2009/10/dorito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1752600"/>
              <a:ext cx="1295400" cy="1295400"/>
            </a:xfrm>
            <a:prstGeom prst="rect">
              <a:avLst/>
            </a:prstGeom>
            <a:noFill/>
          </p:spPr>
        </p:pic>
        <p:pic>
          <p:nvPicPr>
            <p:cNvPr id="14" name="Picture 4" descr="http://daycaredaze.files.wordpress.com/2009/10/dorito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3276600"/>
              <a:ext cx="1371600" cy="1371600"/>
            </a:xfrm>
            <a:prstGeom prst="rect">
              <a:avLst/>
            </a:prstGeom>
            <a:noFill/>
          </p:spPr>
        </p:pic>
        <p:pic>
          <p:nvPicPr>
            <p:cNvPr id="15" name="Picture 4" descr="http://daycaredaze.files.wordpress.com/2009/10/dorito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5029200"/>
              <a:ext cx="1371600" cy="1371600"/>
            </a:xfrm>
            <a:prstGeom prst="rect">
              <a:avLst/>
            </a:prstGeom>
            <a:noFill/>
          </p:spPr>
        </p:pic>
      </p:grpSp>
      <p:graphicFrame>
        <p:nvGraphicFramePr>
          <p:cNvPr id="9" name="Content Placeholder 8"/>
          <p:cNvGraphicFramePr>
            <a:graphicFrameLocks noGrp="1"/>
          </p:cNvGraphicFramePr>
          <p:nvPr>
            <p:ph idx="1"/>
          </p:nvPr>
        </p:nvGraphicFramePr>
        <p:xfrm>
          <a:off x="762000" y="1371600"/>
          <a:ext cx="8001000" cy="5181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228600"/>
            <a:ext cx="1371600" cy="6172200"/>
            <a:chOff x="-76200" y="228600"/>
            <a:chExt cx="1371600" cy="6172200"/>
          </a:xfrm>
        </p:grpSpPr>
        <p:pic>
          <p:nvPicPr>
            <p:cNvPr id="5" name="Picture 4" descr="http://daycaredaze.files.wordpress.com/2009/10/dorito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228600"/>
              <a:ext cx="1295400" cy="1295400"/>
            </a:xfrm>
            <a:prstGeom prst="rect">
              <a:avLst/>
            </a:prstGeom>
            <a:noFill/>
          </p:spPr>
        </p:pic>
        <p:pic>
          <p:nvPicPr>
            <p:cNvPr id="6" name="Picture 4" descr="http://daycaredaze.files.wordpress.com/2009/10/dorito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1752600"/>
              <a:ext cx="1295400" cy="1295400"/>
            </a:xfrm>
            <a:prstGeom prst="rect">
              <a:avLst/>
            </a:prstGeom>
            <a:noFill/>
          </p:spPr>
        </p:pic>
        <p:pic>
          <p:nvPicPr>
            <p:cNvPr id="7" name="Picture 4" descr="http://daycaredaze.files.wordpress.com/2009/10/dorito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3276600"/>
              <a:ext cx="1371600" cy="1371600"/>
            </a:xfrm>
            <a:prstGeom prst="rect">
              <a:avLst/>
            </a:prstGeom>
            <a:noFill/>
          </p:spPr>
        </p:pic>
        <p:pic>
          <p:nvPicPr>
            <p:cNvPr id="8" name="Picture 4" descr="http://daycaredaze.files.wordpress.com/2009/10/dorito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5029200"/>
              <a:ext cx="1371600" cy="1371600"/>
            </a:xfrm>
            <a:prstGeom prst="rect">
              <a:avLst/>
            </a:prstGeom>
            <a:noFill/>
          </p:spPr>
        </p:pic>
      </p:grpSp>
      <p:sp>
        <p:nvSpPr>
          <p:cNvPr id="2" name="Title 1"/>
          <p:cNvSpPr>
            <a:spLocks noGrp="1"/>
          </p:cNvSpPr>
          <p:nvPr>
            <p:ph type="title"/>
          </p:nvPr>
        </p:nvSpPr>
        <p:spPr/>
        <p:txBody>
          <a:bodyPr>
            <a:normAutofit fontScale="90000"/>
          </a:bodyPr>
          <a:lstStyle/>
          <a:p>
            <a:r>
              <a:rPr lang="en-US" dirty="0" smtClean="0"/>
              <a:t>Exploratory Data Analysis</a:t>
            </a:r>
            <a:br>
              <a:rPr lang="en-US" dirty="0" smtClean="0"/>
            </a:br>
            <a:r>
              <a:rPr lang="en-US" dirty="0" smtClean="0"/>
              <a:t>#1</a:t>
            </a:r>
            <a:endParaRPr lang="en-US" dirty="0"/>
          </a:p>
        </p:txBody>
      </p:sp>
      <p:sp>
        <p:nvSpPr>
          <p:cNvPr id="3" name="Content Placeholder 2"/>
          <p:cNvSpPr>
            <a:spLocks noGrp="1"/>
          </p:cNvSpPr>
          <p:nvPr>
            <p:ph idx="1"/>
          </p:nvPr>
        </p:nvSpPr>
        <p:spPr>
          <a:xfrm>
            <a:off x="1219200" y="1676400"/>
            <a:ext cx="7620000" cy="4525963"/>
          </a:xfrm>
        </p:spPr>
        <p:txBody>
          <a:bodyPr>
            <a:normAutofit fontScale="70000" lnSpcReduction="20000"/>
          </a:bodyPr>
          <a:lstStyle/>
          <a:p>
            <a:r>
              <a:rPr lang="en-US" dirty="0" smtClean="0"/>
              <a:t>The male distribution is roughly symmetric indicating no clear preference. However, males prefer chips more than females. </a:t>
            </a:r>
          </a:p>
          <a:p>
            <a:r>
              <a:rPr lang="en-US" dirty="0" smtClean="0"/>
              <a:t>This is probably because males go for snacks with more carbs to keep up with their activeness, which salty snacks usually contain, and also the fact that males tend to be not as concerned with calories as females.</a:t>
            </a:r>
          </a:p>
          <a:p>
            <a:r>
              <a:rPr lang="en-US" dirty="0" smtClean="0"/>
              <a:t>The female distribution is more right skewed, showing that females prefer healthy snacks like fruit more than unhealthy snacks.</a:t>
            </a:r>
          </a:p>
          <a:p>
            <a:r>
              <a:rPr lang="en-US" dirty="0" smtClean="0"/>
              <a:t>Our findings prove that for the population of CB South, there is an association between gender and junk food eaten. Females are more aware of what they’re eating, whereas men tend to eat whatever they want.  </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dirty="0" smtClean="0"/>
              <a:t>1 proportion z-test</a:t>
            </a:r>
            <a:br>
              <a:rPr lang="en-US" dirty="0" smtClean="0"/>
            </a:br>
            <a:r>
              <a:rPr lang="en-US" dirty="0" smtClean="0"/>
              <a:t>Prefer Chips</a:t>
            </a:r>
            <a:endParaRPr lang="en-US" dirty="0"/>
          </a:p>
        </p:txBody>
      </p:sp>
      <p:sp>
        <p:nvSpPr>
          <p:cNvPr id="3" name="Content Placeholder 2"/>
          <p:cNvSpPr>
            <a:spLocks noGrp="1"/>
          </p:cNvSpPr>
          <p:nvPr>
            <p:ph idx="1"/>
          </p:nvPr>
        </p:nvSpPr>
        <p:spPr>
          <a:xfrm>
            <a:off x="1219200" y="1676400"/>
            <a:ext cx="7772400" cy="4525963"/>
          </a:xfrm>
        </p:spPr>
        <p:txBody>
          <a:bodyPr>
            <a:normAutofit fontScale="85000" lnSpcReduction="20000"/>
          </a:bodyPr>
          <a:lstStyle/>
          <a:p>
            <a:pPr>
              <a:buNone/>
            </a:pPr>
            <a:r>
              <a:rPr lang="en-US" dirty="0" smtClean="0"/>
              <a:t>Ho: p=  0.42</a:t>
            </a:r>
          </a:p>
          <a:p>
            <a:pPr>
              <a:buNone/>
            </a:pPr>
            <a:r>
              <a:rPr lang="en-US" dirty="0" smtClean="0"/>
              <a:t>Ha: p&gt; 0.42 </a:t>
            </a:r>
          </a:p>
          <a:p>
            <a:pPr>
              <a:buNone/>
            </a:pPr>
            <a:endParaRPr lang="en-US" dirty="0"/>
          </a:p>
          <a:p>
            <a:pPr>
              <a:buNone/>
            </a:pPr>
            <a:r>
              <a:rPr lang="en-US" dirty="0" smtClean="0"/>
              <a:t>Test Stat:</a:t>
            </a:r>
          </a:p>
          <a:p>
            <a:pPr>
              <a:buNone/>
            </a:pPr>
            <a:endParaRPr lang="en-US" dirty="0"/>
          </a:p>
          <a:p>
            <a:pPr>
              <a:buNone/>
            </a:pPr>
            <a:endParaRPr lang="en-US" dirty="0" smtClean="0"/>
          </a:p>
          <a:p>
            <a:pPr>
              <a:buNone/>
            </a:pPr>
            <a:r>
              <a:rPr lang="en-US" dirty="0" smtClean="0"/>
              <a:t>P(z &gt; 2.5154)= 0.0059</a:t>
            </a:r>
          </a:p>
          <a:p>
            <a:pPr>
              <a:buNone/>
            </a:pPr>
            <a:endParaRPr lang="en-US" dirty="0" smtClean="0"/>
          </a:p>
          <a:p>
            <a:pPr>
              <a:buNone/>
            </a:pPr>
            <a:r>
              <a:rPr lang="en-US" dirty="0" smtClean="0"/>
              <a:t>We reject Ho because the p-value is less than </a:t>
            </a:r>
            <a:r>
              <a:rPr lang="el-GR" dirty="0" smtClean="0"/>
              <a:t>α</a:t>
            </a:r>
            <a:r>
              <a:rPr lang="en-US" dirty="0" smtClean="0"/>
              <a:t>=0.05.</a:t>
            </a:r>
          </a:p>
          <a:p>
            <a:pPr>
              <a:buNone/>
            </a:pPr>
            <a:r>
              <a:rPr lang="en-US" dirty="0" smtClean="0"/>
              <a:t>We have sufficient evidence that the percentage of students that prefer chips is greater than 42%.</a:t>
            </a:r>
            <a:endParaRPr lang="en-US" dirty="0"/>
          </a:p>
        </p:txBody>
      </p:sp>
      <p:graphicFrame>
        <p:nvGraphicFramePr>
          <p:cNvPr id="20484" name="Object 4"/>
          <p:cNvGraphicFramePr>
            <a:graphicFrameLocks noChangeAspect="1"/>
          </p:cNvGraphicFramePr>
          <p:nvPr/>
        </p:nvGraphicFramePr>
        <p:xfrm>
          <a:off x="2819400" y="2667000"/>
          <a:ext cx="5424488" cy="1295400"/>
        </p:xfrm>
        <a:graphic>
          <a:graphicData uri="http://schemas.openxmlformats.org/presentationml/2006/ole">
            <p:oleObj spid="_x0000_s20484" name="Equation" r:id="rId3" imgW="1828800" imgH="622080" progId="Equation.3">
              <p:embed/>
            </p:oleObj>
          </a:graphicData>
        </a:graphic>
      </p:graphicFrame>
      <p:grpSp>
        <p:nvGrpSpPr>
          <p:cNvPr id="5" name="Group 4"/>
          <p:cNvGrpSpPr/>
          <p:nvPr/>
        </p:nvGrpSpPr>
        <p:grpSpPr>
          <a:xfrm>
            <a:off x="76200" y="152400"/>
            <a:ext cx="990600" cy="6186055"/>
            <a:chOff x="76200" y="152400"/>
            <a:chExt cx="990600" cy="6186055"/>
          </a:xfrm>
        </p:grpSpPr>
        <p:pic>
          <p:nvPicPr>
            <p:cNvPr id="6" name="Picture 2" descr="http://brian.borups.org/blog/uploaded_images/fritos-706376.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6200" y="152400"/>
              <a:ext cx="990600" cy="1080655"/>
            </a:xfrm>
            <a:prstGeom prst="rect">
              <a:avLst/>
            </a:prstGeom>
            <a:noFill/>
          </p:spPr>
        </p:pic>
        <p:pic>
          <p:nvPicPr>
            <p:cNvPr id="7" name="Picture 2" descr="http://brian.borups.org/blog/uploaded_images/fritos-706376.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6200" y="1371600"/>
              <a:ext cx="990600" cy="1080655"/>
            </a:xfrm>
            <a:prstGeom prst="rect">
              <a:avLst/>
            </a:prstGeom>
            <a:noFill/>
          </p:spPr>
        </p:pic>
        <p:pic>
          <p:nvPicPr>
            <p:cNvPr id="8" name="Picture 2" descr="http://brian.borups.org/blog/uploaded_images/fritos-706376.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6200" y="2590800"/>
              <a:ext cx="990600" cy="1080655"/>
            </a:xfrm>
            <a:prstGeom prst="rect">
              <a:avLst/>
            </a:prstGeom>
            <a:noFill/>
          </p:spPr>
        </p:pic>
        <p:pic>
          <p:nvPicPr>
            <p:cNvPr id="9" name="Picture 2" descr="http://brian.borups.org/blog/uploaded_images/fritos-706376.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6200" y="3886200"/>
              <a:ext cx="990600" cy="1080655"/>
            </a:xfrm>
            <a:prstGeom prst="rect">
              <a:avLst/>
            </a:prstGeom>
            <a:noFill/>
          </p:spPr>
        </p:pic>
        <p:pic>
          <p:nvPicPr>
            <p:cNvPr id="10" name="Picture 2" descr="http://brian.borups.org/blog/uploaded_images/fritos-706376.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6200" y="5257800"/>
              <a:ext cx="990600" cy="1080655"/>
            </a:xfrm>
            <a:prstGeom prst="rect">
              <a:avLst/>
            </a:prstGeom>
            <a:noFill/>
          </p:spPr>
        </p:pic>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proportion Assumptions</a:t>
            </a:r>
            <a:endParaRPr lang="en-US" dirty="0"/>
          </a:p>
        </p:txBody>
      </p:sp>
      <p:sp>
        <p:nvSpPr>
          <p:cNvPr id="4" name="Content Placeholder 3"/>
          <p:cNvSpPr>
            <a:spLocks noGrp="1"/>
          </p:cNvSpPr>
          <p:nvPr>
            <p:ph sz="half" idx="1"/>
          </p:nvPr>
        </p:nvSpPr>
        <p:spPr>
          <a:xfrm>
            <a:off x="1219200" y="1676400"/>
            <a:ext cx="4038600" cy="4525963"/>
          </a:xfrm>
        </p:spPr>
        <p:txBody>
          <a:bodyPr>
            <a:normAutofit/>
          </a:bodyPr>
          <a:lstStyle/>
          <a:p>
            <a:pPr algn="ctr">
              <a:buNone/>
            </a:pPr>
            <a:r>
              <a:rPr lang="en-US" dirty="0" smtClean="0"/>
              <a:t>State</a:t>
            </a:r>
          </a:p>
          <a:p>
            <a:pPr algn="ctr">
              <a:buNone/>
            </a:pPr>
            <a:endParaRPr lang="en-US" dirty="0"/>
          </a:p>
          <a:p>
            <a:pPr marL="514350" indent="-514350">
              <a:buFont typeface="+mj-lt"/>
              <a:buAutoNum type="arabicPeriod"/>
            </a:pPr>
            <a:r>
              <a:rPr lang="en-US" dirty="0" smtClean="0"/>
              <a:t>SRS</a:t>
            </a:r>
          </a:p>
          <a:p>
            <a:pPr marL="514350" indent="-514350">
              <a:buFont typeface="+mj-lt"/>
              <a:buAutoNum type="arabicPeriod"/>
            </a:pPr>
            <a:endParaRPr lang="en-US" dirty="0"/>
          </a:p>
          <a:p>
            <a:pPr marL="514350" indent="-514350">
              <a:buFont typeface="+mj-lt"/>
              <a:buAutoNum type="arabicPeriod"/>
            </a:pPr>
            <a:r>
              <a:rPr lang="en-US" dirty="0" smtClean="0"/>
              <a:t> </a:t>
            </a:r>
          </a:p>
          <a:p>
            <a:pPr marL="514350" indent="-514350">
              <a:buFont typeface="+mj-lt"/>
              <a:buAutoNum type="arabicPeriod"/>
            </a:pPr>
            <a:endParaRPr lang="en-US" dirty="0"/>
          </a:p>
          <a:p>
            <a:pPr marL="514350" indent="-514350">
              <a:buFont typeface="+mj-lt"/>
              <a:buAutoNum type="arabicPeriod"/>
            </a:pPr>
            <a:endParaRPr lang="en-US" dirty="0" smtClean="0"/>
          </a:p>
          <a:p>
            <a:pPr marL="514350" indent="-514350">
              <a:buFont typeface="+mj-lt"/>
              <a:buAutoNum type="arabicPeriod"/>
            </a:pPr>
            <a:r>
              <a:rPr lang="en-US" dirty="0" smtClean="0"/>
              <a:t>population ≥ 10n </a:t>
            </a:r>
          </a:p>
          <a:p>
            <a:pPr marL="514350" indent="-514350">
              <a:buFont typeface="+mj-lt"/>
              <a:buAutoNum type="arabicPeriod"/>
            </a:pPr>
            <a:endParaRPr lang="en-US" dirty="0"/>
          </a:p>
        </p:txBody>
      </p:sp>
      <p:sp>
        <p:nvSpPr>
          <p:cNvPr id="5" name="Content Placeholder 4"/>
          <p:cNvSpPr>
            <a:spLocks noGrp="1"/>
          </p:cNvSpPr>
          <p:nvPr>
            <p:ph sz="half" idx="2"/>
          </p:nvPr>
        </p:nvSpPr>
        <p:spPr>
          <a:xfrm>
            <a:off x="4876800" y="1600200"/>
            <a:ext cx="4038600" cy="4525963"/>
          </a:xfrm>
        </p:spPr>
        <p:txBody>
          <a:bodyPr>
            <a:normAutofit/>
          </a:bodyPr>
          <a:lstStyle/>
          <a:p>
            <a:pPr algn="ctr">
              <a:buNone/>
            </a:pPr>
            <a:r>
              <a:rPr lang="en-US" dirty="0" smtClean="0"/>
              <a:t>Check</a:t>
            </a:r>
          </a:p>
          <a:p>
            <a:pPr marL="514350" indent="-514350">
              <a:buFont typeface="+mj-lt"/>
              <a:buAutoNum type="arabicPeriod"/>
            </a:pPr>
            <a:r>
              <a:rPr lang="en-US" dirty="0" smtClean="0"/>
              <a:t> Assumed</a:t>
            </a:r>
          </a:p>
          <a:p>
            <a:pPr marL="514350" indent="-514350">
              <a:buFont typeface="+mj-lt"/>
              <a:buAutoNum type="arabicPeriod"/>
            </a:pPr>
            <a:endParaRPr lang="en-US" dirty="0"/>
          </a:p>
          <a:p>
            <a:pPr marL="514350" indent="-514350">
              <a:buFont typeface="+mj-lt"/>
              <a:buAutoNum type="arabicPeriod"/>
            </a:pPr>
            <a:r>
              <a:rPr lang="en-US" dirty="0" smtClean="0"/>
              <a:t> </a:t>
            </a:r>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a:p>
          <a:p>
            <a:pPr marL="514350" indent="-514350">
              <a:buFont typeface="+mj-lt"/>
              <a:buAutoNum type="arabicPeriod"/>
            </a:pPr>
            <a:r>
              <a:rPr lang="en-US" dirty="0" smtClean="0"/>
              <a:t>Population ≥ 10(120) </a:t>
            </a:r>
          </a:p>
        </p:txBody>
      </p:sp>
      <p:graphicFrame>
        <p:nvGraphicFramePr>
          <p:cNvPr id="21509" name="Object 5"/>
          <p:cNvGraphicFramePr>
            <a:graphicFrameLocks noChangeAspect="1"/>
          </p:cNvGraphicFramePr>
          <p:nvPr/>
        </p:nvGraphicFramePr>
        <p:xfrm>
          <a:off x="5334000" y="3200400"/>
          <a:ext cx="2744788" cy="990600"/>
        </p:xfrm>
        <a:graphic>
          <a:graphicData uri="http://schemas.openxmlformats.org/presentationml/2006/ole">
            <p:oleObj spid="_x0000_s21509" name="Equation" r:id="rId3" imgW="965160" imgH="431640" progId="Equation.3">
              <p:embed/>
            </p:oleObj>
          </a:graphicData>
        </a:graphic>
      </p:graphicFrame>
      <p:graphicFrame>
        <p:nvGraphicFramePr>
          <p:cNvPr id="21511" name="Object 7"/>
          <p:cNvGraphicFramePr>
            <a:graphicFrameLocks noChangeAspect="1"/>
          </p:cNvGraphicFramePr>
          <p:nvPr/>
        </p:nvGraphicFramePr>
        <p:xfrm>
          <a:off x="3581400" y="3886200"/>
          <a:ext cx="1219200" cy="685800"/>
        </p:xfrm>
        <a:graphic>
          <a:graphicData uri="http://schemas.openxmlformats.org/presentationml/2006/ole">
            <p:oleObj spid="_x0000_s21511" name="Equation" r:id="rId4" imgW="304560" imgH="177480" progId="Equation.3">
              <p:embed/>
            </p:oleObj>
          </a:graphicData>
        </a:graphic>
      </p:graphicFrame>
      <p:pic>
        <p:nvPicPr>
          <p:cNvPr id="21513" name="Picture 9" descr="http://upload.wikimedia.org/wikipedia/commons/thumb/e/eb/Blue_check.svg/600px-Blue_check.svg.png"/>
          <p:cNvPicPr>
            <a:picLocks noChangeAspect="1" noChangeArrowheads="1"/>
          </p:cNvPicPr>
          <p:nvPr/>
        </p:nvPicPr>
        <p:blipFill>
          <a:blip r:embed="rId5" cstate="print">
            <a:clrChange>
              <a:clrFrom>
                <a:srgbClr val="000000">
                  <a:alpha val="0"/>
                </a:srgbClr>
              </a:clrFrom>
              <a:clrTo>
                <a:srgbClr val="000000">
                  <a:alpha val="0"/>
                </a:srgbClr>
              </a:clrTo>
            </a:clrChange>
          </a:blip>
          <a:srcRect/>
          <a:stretch>
            <a:fillRect/>
          </a:stretch>
        </p:blipFill>
        <p:spPr bwMode="auto">
          <a:xfrm>
            <a:off x="6781800" y="4953000"/>
            <a:ext cx="406400" cy="914400"/>
          </a:xfrm>
          <a:prstGeom prst="rect">
            <a:avLst/>
          </a:prstGeom>
          <a:noFill/>
        </p:spPr>
      </p:pic>
      <p:grpSp>
        <p:nvGrpSpPr>
          <p:cNvPr id="8" name="Group 7"/>
          <p:cNvGrpSpPr/>
          <p:nvPr/>
        </p:nvGrpSpPr>
        <p:grpSpPr>
          <a:xfrm>
            <a:off x="76200" y="152400"/>
            <a:ext cx="990600" cy="6186055"/>
            <a:chOff x="76200" y="152400"/>
            <a:chExt cx="990600" cy="6186055"/>
          </a:xfrm>
        </p:grpSpPr>
        <p:pic>
          <p:nvPicPr>
            <p:cNvPr id="9" name="Picture 2" descr="http://brian.borups.org/blog/uploaded_images/fritos-706376.jpg"/>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76200" y="152400"/>
              <a:ext cx="990600" cy="1080655"/>
            </a:xfrm>
            <a:prstGeom prst="rect">
              <a:avLst/>
            </a:prstGeom>
            <a:noFill/>
          </p:spPr>
        </p:pic>
        <p:pic>
          <p:nvPicPr>
            <p:cNvPr id="10" name="Picture 2" descr="http://brian.borups.org/blog/uploaded_images/fritos-706376.jpg"/>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76200" y="1371600"/>
              <a:ext cx="990600" cy="1080655"/>
            </a:xfrm>
            <a:prstGeom prst="rect">
              <a:avLst/>
            </a:prstGeom>
            <a:noFill/>
          </p:spPr>
        </p:pic>
        <p:pic>
          <p:nvPicPr>
            <p:cNvPr id="11" name="Picture 2" descr="http://brian.borups.org/blog/uploaded_images/fritos-706376.jpg"/>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76200" y="2590800"/>
              <a:ext cx="990600" cy="1080655"/>
            </a:xfrm>
            <a:prstGeom prst="rect">
              <a:avLst/>
            </a:prstGeom>
            <a:noFill/>
          </p:spPr>
        </p:pic>
        <p:pic>
          <p:nvPicPr>
            <p:cNvPr id="12" name="Picture 2" descr="http://brian.borups.org/blog/uploaded_images/fritos-706376.jpg"/>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76200" y="3886200"/>
              <a:ext cx="990600" cy="1080655"/>
            </a:xfrm>
            <a:prstGeom prst="rect">
              <a:avLst/>
            </a:prstGeom>
            <a:noFill/>
          </p:spPr>
        </p:pic>
        <p:pic>
          <p:nvPicPr>
            <p:cNvPr id="13" name="Picture 2" descr="http://brian.borups.org/blog/uploaded_images/fritos-706376.jpg"/>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76200" y="5257800"/>
              <a:ext cx="990600" cy="1080655"/>
            </a:xfrm>
            <a:prstGeom prst="rect">
              <a:avLst/>
            </a:prstGeom>
            <a:noFill/>
          </p:spPr>
        </p:pic>
      </p:grpSp>
      <p:graphicFrame>
        <p:nvGraphicFramePr>
          <p:cNvPr id="21512" name="Object 8"/>
          <p:cNvGraphicFramePr>
            <a:graphicFrameLocks noChangeAspect="1"/>
          </p:cNvGraphicFramePr>
          <p:nvPr/>
        </p:nvGraphicFramePr>
        <p:xfrm>
          <a:off x="7620000" y="3124200"/>
          <a:ext cx="1219200" cy="685800"/>
        </p:xfrm>
        <a:graphic>
          <a:graphicData uri="http://schemas.openxmlformats.org/presentationml/2006/ole">
            <p:oleObj spid="_x0000_s21512" name="Equation" r:id="rId7" imgW="304560" imgH="177480" progId="Equation.3">
              <p:embed/>
            </p:oleObj>
          </a:graphicData>
        </a:graphic>
      </p:graphicFrame>
      <p:graphicFrame>
        <p:nvGraphicFramePr>
          <p:cNvPr id="21515" name="Object 11"/>
          <p:cNvGraphicFramePr>
            <a:graphicFrameLocks noChangeAspect="1"/>
          </p:cNvGraphicFramePr>
          <p:nvPr/>
        </p:nvGraphicFramePr>
        <p:xfrm>
          <a:off x="1828800" y="3544570"/>
          <a:ext cx="1447800" cy="1230630"/>
        </p:xfrm>
        <a:graphic>
          <a:graphicData uri="http://schemas.openxmlformats.org/presentationml/2006/ole">
            <p:oleObj spid="_x0000_s21515" name="Equation" r:id="rId8" imgW="507960" imgH="431640" progId="Equation.3">
              <p:embed/>
            </p:oleObj>
          </a:graphicData>
        </a:graphic>
      </p:graphicFrame>
      <p:pic>
        <p:nvPicPr>
          <p:cNvPr id="18" name="Picture 9" descr="http://upload.wikimedia.org/wikipedia/commons/thumb/e/eb/Blue_check.svg/600px-Blue_check.svg.png"/>
          <p:cNvPicPr>
            <a:picLocks noChangeAspect="1" noChangeArrowheads="1"/>
          </p:cNvPicPr>
          <p:nvPr/>
        </p:nvPicPr>
        <p:blipFill>
          <a:blip r:embed="rId5" cstate="print">
            <a:clrChange>
              <a:clrFrom>
                <a:srgbClr val="000000">
                  <a:alpha val="0"/>
                </a:srgbClr>
              </a:clrFrom>
              <a:clrTo>
                <a:srgbClr val="000000">
                  <a:alpha val="0"/>
                </a:srgbClr>
              </a:clrTo>
            </a:clrChange>
          </a:blip>
          <a:srcRect/>
          <a:stretch>
            <a:fillRect/>
          </a:stretch>
        </p:blipFill>
        <p:spPr bwMode="auto">
          <a:xfrm>
            <a:off x="7543800" y="2743200"/>
            <a:ext cx="609600" cy="13716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1-Proportion z-test</a:t>
            </a:r>
            <a:endParaRPr lang="en-US" dirty="0"/>
          </a:p>
        </p:txBody>
      </p:sp>
      <p:grpSp>
        <p:nvGrpSpPr>
          <p:cNvPr id="4" name="Group 3"/>
          <p:cNvGrpSpPr/>
          <p:nvPr/>
        </p:nvGrpSpPr>
        <p:grpSpPr>
          <a:xfrm>
            <a:off x="76200" y="152400"/>
            <a:ext cx="990600" cy="6186055"/>
            <a:chOff x="76200" y="152400"/>
            <a:chExt cx="990600" cy="6186055"/>
          </a:xfrm>
        </p:grpSpPr>
        <p:pic>
          <p:nvPicPr>
            <p:cNvPr id="6" name="Picture 2" descr="http://brian.borups.org/blog/uploaded_images/fritos-706376.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152400"/>
              <a:ext cx="990600" cy="1080655"/>
            </a:xfrm>
            <a:prstGeom prst="rect">
              <a:avLst/>
            </a:prstGeom>
            <a:noFill/>
          </p:spPr>
        </p:pic>
        <p:pic>
          <p:nvPicPr>
            <p:cNvPr id="7" name="Picture 2" descr="http://brian.borups.org/blog/uploaded_images/fritos-706376.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1371600"/>
              <a:ext cx="990600" cy="1080655"/>
            </a:xfrm>
            <a:prstGeom prst="rect">
              <a:avLst/>
            </a:prstGeom>
            <a:noFill/>
          </p:spPr>
        </p:pic>
        <p:pic>
          <p:nvPicPr>
            <p:cNvPr id="8" name="Picture 2" descr="http://brian.borups.org/blog/uploaded_images/fritos-706376.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2590800"/>
              <a:ext cx="990600" cy="1080655"/>
            </a:xfrm>
            <a:prstGeom prst="rect">
              <a:avLst/>
            </a:prstGeom>
            <a:noFill/>
          </p:spPr>
        </p:pic>
        <p:pic>
          <p:nvPicPr>
            <p:cNvPr id="9" name="Picture 2" descr="http://brian.borups.org/blog/uploaded_images/fritos-706376.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3886200"/>
              <a:ext cx="990600" cy="1080655"/>
            </a:xfrm>
            <a:prstGeom prst="rect">
              <a:avLst/>
            </a:prstGeom>
            <a:noFill/>
          </p:spPr>
        </p:pic>
        <p:pic>
          <p:nvPicPr>
            <p:cNvPr id="10" name="Picture 2" descr="http://brian.borups.org/blog/uploaded_images/fritos-706376.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5257800"/>
              <a:ext cx="990600" cy="1080655"/>
            </a:xfrm>
            <a:prstGeom prst="rect">
              <a:avLst/>
            </a:prstGeom>
            <a:noFill/>
          </p:spPr>
        </p:pic>
      </p:grpSp>
      <p:graphicFrame>
        <p:nvGraphicFramePr>
          <p:cNvPr id="11" name="Content Placeholder 10"/>
          <p:cNvGraphicFramePr>
            <a:graphicFrameLocks noGrp="1"/>
          </p:cNvGraphicFramePr>
          <p:nvPr>
            <p:ph idx="1"/>
          </p:nvPr>
        </p:nvGraphicFramePr>
        <p:xfrm>
          <a:off x="1219200" y="1600200"/>
          <a:ext cx="7620000" cy="452596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Exploratory Data Analysis #2</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Based on our sample data, males seem to prefer chips and females seem to prefer other snack when they go home after school. </a:t>
            </a:r>
          </a:p>
          <a:p>
            <a:r>
              <a:rPr lang="en-US" dirty="0" smtClean="0"/>
              <a:t>These other snacks include fruit, cookies, crackers, candy, chocolate, ice cream. </a:t>
            </a:r>
          </a:p>
          <a:p>
            <a:r>
              <a:rPr lang="en-US" dirty="0" smtClean="0"/>
              <a:t>Females tend to prefer sweet snacks due to different hormones.</a:t>
            </a:r>
          </a:p>
          <a:p>
            <a:r>
              <a:rPr lang="en-US" dirty="0" smtClean="0"/>
              <a:t>Overall, the male population of CB South prefers chips more than the female population at school. </a:t>
            </a:r>
          </a:p>
          <a:p>
            <a:r>
              <a:rPr lang="en-US" dirty="0" smtClean="0"/>
              <a:t>Based on our findings, the percentage of students at CB South who prefer chips is greater than our researched claim of 42%.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dirty="0" smtClean="0"/>
              <a:t>1 proportion z-test</a:t>
            </a:r>
            <a:br>
              <a:rPr lang="en-US" dirty="0" smtClean="0"/>
            </a:br>
            <a:r>
              <a:rPr lang="en-US" dirty="0" smtClean="0"/>
              <a:t>Bought Lunch</a:t>
            </a:r>
            <a:endParaRPr lang="en-US" dirty="0"/>
          </a:p>
        </p:txBody>
      </p:sp>
      <p:sp>
        <p:nvSpPr>
          <p:cNvPr id="3" name="Content Placeholder 2"/>
          <p:cNvSpPr>
            <a:spLocks noGrp="1"/>
          </p:cNvSpPr>
          <p:nvPr>
            <p:ph idx="1"/>
          </p:nvPr>
        </p:nvSpPr>
        <p:spPr>
          <a:xfrm>
            <a:off x="1295400" y="1676400"/>
            <a:ext cx="7543800" cy="4525963"/>
          </a:xfrm>
        </p:spPr>
        <p:txBody>
          <a:bodyPr/>
          <a:lstStyle/>
          <a:p>
            <a:pPr>
              <a:buNone/>
            </a:pPr>
            <a:r>
              <a:rPr lang="en-US" dirty="0" smtClean="0"/>
              <a:t>Ho: p= 0.50</a:t>
            </a:r>
          </a:p>
          <a:p>
            <a:pPr>
              <a:buNone/>
            </a:pPr>
            <a:r>
              <a:rPr lang="en-US" dirty="0" smtClean="0"/>
              <a:t>Ha: p&gt; 0.50</a:t>
            </a:r>
          </a:p>
          <a:p>
            <a:pPr>
              <a:buNone/>
            </a:pPr>
            <a:endParaRPr lang="en-US" dirty="0"/>
          </a:p>
          <a:p>
            <a:pPr>
              <a:buNone/>
            </a:pPr>
            <a:r>
              <a:rPr lang="en-US" dirty="0" smtClean="0"/>
              <a:t>Test Stat:</a:t>
            </a:r>
          </a:p>
          <a:p>
            <a:pPr>
              <a:buNone/>
            </a:pPr>
            <a:endParaRPr lang="en-US" dirty="0"/>
          </a:p>
          <a:p>
            <a:pPr>
              <a:buNone/>
            </a:pPr>
            <a:r>
              <a:rPr lang="en-US" dirty="0" smtClean="0"/>
              <a:t>P(z &lt; -1.278)= 0.4417 </a:t>
            </a:r>
            <a:endParaRPr lang="en-US" dirty="0"/>
          </a:p>
        </p:txBody>
      </p:sp>
      <p:graphicFrame>
        <p:nvGraphicFramePr>
          <p:cNvPr id="20484" name="Object 4"/>
          <p:cNvGraphicFramePr>
            <a:graphicFrameLocks noChangeAspect="1"/>
          </p:cNvGraphicFramePr>
          <p:nvPr/>
        </p:nvGraphicFramePr>
        <p:xfrm>
          <a:off x="2895600" y="3200400"/>
          <a:ext cx="2749550" cy="1295400"/>
        </p:xfrm>
        <a:graphic>
          <a:graphicData uri="http://schemas.openxmlformats.org/presentationml/2006/ole">
            <p:oleObj spid="_x0000_s26626" name="Equation" r:id="rId3" imgW="927000" imgH="622080" progId="Equation.3">
              <p:embed/>
            </p:oleObj>
          </a:graphicData>
        </a:graphic>
      </p:graphicFrame>
      <p:grpSp>
        <p:nvGrpSpPr>
          <p:cNvPr id="5" name="Group 4"/>
          <p:cNvGrpSpPr/>
          <p:nvPr/>
        </p:nvGrpSpPr>
        <p:grpSpPr>
          <a:xfrm>
            <a:off x="136997" y="228600"/>
            <a:ext cx="1021406" cy="6172200"/>
            <a:chOff x="136997" y="228600"/>
            <a:chExt cx="1021406" cy="6172200"/>
          </a:xfrm>
        </p:grpSpPr>
        <p:pic>
          <p:nvPicPr>
            <p:cNvPr id="6" name="Picture 2" descr="http://www.militaryfoodex.com/catalog/images/CHEETOS_Crunchy_Cheese_Flavored_Snacks.gif"/>
            <p:cNvPicPr>
              <a:picLocks noChangeAspect="1" noChangeArrowheads="1"/>
            </p:cNvPicPr>
            <p:nvPr/>
          </p:nvPicPr>
          <p:blipFill>
            <a:blip r:embed="rId4" cstate="print"/>
            <a:srcRect/>
            <a:stretch>
              <a:fillRect/>
            </a:stretch>
          </p:blipFill>
          <p:spPr bwMode="auto">
            <a:xfrm>
              <a:off x="136997" y="228600"/>
              <a:ext cx="1006003" cy="1295400"/>
            </a:xfrm>
            <a:prstGeom prst="rect">
              <a:avLst/>
            </a:prstGeom>
            <a:noFill/>
          </p:spPr>
        </p:pic>
        <p:pic>
          <p:nvPicPr>
            <p:cNvPr id="7" name="Picture 2" descr="http://www.militaryfoodex.com/catalog/images/CHEETOS_Crunchy_Cheese_Flavored_Snacks.gif"/>
            <p:cNvPicPr>
              <a:picLocks noChangeAspect="1" noChangeArrowheads="1"/>
            </p:cNvPicPr>
            <p:nvPr/>
          </p:nvPicPr>
          <p:blipFill>
            <a:blip r:embed="rId4" cstate="print"/>
            <a:srcRect/>
            <a:stretch>
              <a:fillRect/>
            </a:stretch>
          </p:blipFill>
          <p:spPr bwMode="auto">
            <a:xfrm>
              <a:off x="136997" y="1752600"/>
              <a:ext cx="1006003" cy="1295400"/>
            </a:xfrm>
            <a:prstGeom prst="rect">
              <a:avLst/>
            </a:prstGeom>
            <a:noFill/>
          </p:spPr>
        </p:pic>
        <p:pic>
          <p:nvPicPr>
            <p:cNvPr id="8" name="Picture 2" descr="http://www.militaryfoodex.com/catalog/images/CHEETOS_Crunchy_Cheese_Flavored_Snacks.gif"/>
            <p:cNvPicPr>
              <a:picLocks noChangeAspect="1" noChangeArrowheads="1"/>
            </p:cNvPicPr>
            <p:nvPr/>
          </p:nvPicPr>
          <p:blipFill>
            <a:blip r:embed="rId4" cstate="print"/>
            <a:srcRect/>
            <a:stretch>
              <a:fillRect/>
            </a:stretch>
          </p:blipFill>
          <p:spPr bwMode="auto">
            <a:xfrm>
              <a:off x="136997" y="3429000"/>
              <a:ext cx="1006003" cy="1295400"/>
            </a:xfrm>
            <a:prstGeom prst="rect">
              <a:avLst/>
            </a:prstGeom>
            <a:noFill/>
          </p:spPr>
        </p:pic>
        <p:pic>
          <p:nvPicPr>
            <p:cNvPr id="9" name="Picture 2" descr="http://www.militaryfoodex.com/catalog/images/CHEETOS_Crunchy_Cheese_Flavored_Snacks.gif"/>
            <p:cNvPicPr>
              <a:picLocks noChangeAspect="1" noChangeArrowheads="1"/>
            </p:cNvPicPr>
            <p:nvPr/>
          </p:nvPicPr>
          <p:blipFill>
            <a:blip r:embed="rId4" cstate="print"/>
            <a:srcRect/>
            <a:stretch>
              <a:fillRect/>
            </a:stretch>
          </p:blipFill>
          <p:spPr bwMode="auto">
            <a:xfrm>
              <a:off x="152400" y="5105400"/>
              <a:ext cx="1006003" cy="1295400"/>
            </a:xfrm>
            <a:prstGeom prst="rect">
              <a:avLst/>
            </a:prstGeom>
            <a:noFill/>
          </p:spPr>
        </p:pic>
      </p:grpSp>
      <p:sp>
        <p:nvSpPr>
          <p:cNvPr id="15" name="TextBox 14"/>
          <p:cNvSpPr txBox="1"/>
          <p:nvPr/>
        </p:nvSpPr>
        <p:spPr>
          <a:xfrm>
            <a:off x="1676400" y="5181600"/>
            <a:ext cx="4800600" cy="1477328"/>
          </a:xfrm>
          <a:prstGeom prst="rect">
            <a:avLst/>
          </a:prstGeom>
          <a:noFill/>
        </p:spPr>
        <p:txBody>
          <a:bodyPr wrap="square" rtlCol="0">
            <a:spAutoFit/>
          </a:bodyPr>
          <a:lstStyle/>
          <a:p>
            <a:r>
              <a:rPr lang="en-US" dirty="0" smtClean="0"/>
              <a:t>We fail to reject Ho because the p-value is greater than </a:t>
            </a:r>
            <a:r>
              <a:rPr lang="el-GR" dirty="0" smtClean="0"/>
              <a:t>α</a:t>
            </a:r>
            <a:r>
              <a:rPr lang="en-US" dirty="0" smtClean="0"/>
              <a:t>=.05.</a:t>
            </a:r>
          </a:p>
          <a:p>
            <a:r>
              <a:rPr lang="en-US" dirty="0" smtClean="0"/>
              <a:t>We have sufficient evidence that the proportion of students that bought lunch in all 4 lunches is equal to 0.50. </a:t>
            </a:r>
            <a:endParaRPr lang="en-US" dirty="0"/>
          </a:p>
        </p:txBody>
      </p:sp>
      <p:graphicFrame>
        <p:nvGraphicFramePr>
          <p:cNvPr id="26630" name="Object 6"/>
          <p:cNvGraphicFramePr>
            <a:graphicFrameLocks noChangeAspect="1"/>
          </p:cNvGraphicFramePr>
          <p:nvPr/>
        </p:nvGraphicFramePr>
        <p:xfrm>
          <a:off x="5867400" y="3276600"/>
          <a:ext cx="2948473" cy="1003300"/>
        </p:xfrm>
        <a:graphic>
          <a:graphicData uri="http://schemas.openxmlformats.org/presentationml/2006/ole">
            <p:oleObj spid="_x0000_s26630" name="Equation" r:id="rId5" imgW="1828800" imgH="622080" progId="Equation.3">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proportion Assumptions #3</a:t>
            </a:r>
            <a:endParaRPr lang="en-US" dirty="0"/>
          </a:p>
        </p:txBody>
      </p:sp>
      <p:sp>
        <p:nvSpPr>
          <p:cNvPr id="4" name="Content Placeholder 3"/>
          <p:cNvSpPr>
            <a:spLocks noGrp="1"/>
          </p:cNvSpPr>
          <p:nvPr>
            <p:ph sz="half" idx="1"/>
          </p:nvPr>
        </p:nvSpPr>
        <p:spPr>
          <a:xfrm>
            <a:off x="1219200" y="1600200"/>
            <a:ext cx="4038600" cy="4525963"/>
          </a:xfrm>
        </p:spPr>
        <p:txBody>
          <a:bodyPr/>
          <a:lstStyle/>
          <a:p>
            <a:pPr algn="ctr">
              <a:buNone/>
            </a:pPr>
            <a:r>
              <a:rPr lang="en-US" dirty="0" smtClean="0"/>
              <a:t>State</a:t>
            </a:r>
          </a:p>
          <a:p>
            <a:pPr algn="ctr">
              <a:buNone/>
            </a:pPr>
            <a:endParaRPr lang="en-US" dirty="0"/>
          </a:p>
          <a:p>
            <a:pPr marL="514350" indent="-514350">
              <a:buFont typeface="+mj-lt"/>
              <a:buAutoNum type="arabicPeriod"/>
            </a:pPr>
            <a:r>
              <a:rPr lang="en-US" dirty="0" smtClean="0"/>
              <a:t>SRS</a:t>
            </a:r>
          </a:p>
          <a:p>
            <a:pPr marL="514350" indent="-514350">
              <a:buFont typeface="+mj-lt"/>
              <a:buAutoNum type="arabicPeriod"/>
            </a:pPr>
            <a:endParaRPr lang="en-US" dirty="0"/>
          </a:p>
          <a:p>
            <a:pPr marL="514350" indent="-514350">
              <a:buFont typeface="+mj-lt"/>
              <a:buAutoNum type="arabicPeriod"/>
            </a:pPr>
            <a:r>
              <a:rPr lang="en-US" dirty="0" smtClean="0"/>
              <a:t> </a:t>
            </a:r>
          </a:p>
          <a:p>
            <a:pPr marL="514350" indent="-514350">
              <a:buFont typeface="+mj-lt"/>
              <a:buAutoNum type="arabicPeriod"/>
            </a:pPr>
            <a:endParaRPr lang="en-US" dirty="0"/>
          </a:p>
          <a:p>
            <a:pPr marL="514350" indent="-514350">
              <a:buFont typeface="+mj-lt"/>
              <a:buAutoNum type="arabicPeriod"/>
            </a:pPr>
            <a:endParaRPr lang="en-US" dirty="0" smtClean="0"/>
          </a:p>
          <a:p>
            <a:pPr marL="514350" indent="-514350">
              <a:buFont typeface="+mj-lt"/>
              <a:buAutoNum type="arabicPeriod"/>
            </a:pPr>
            <a:r>
              <a:rPr lang="en-US" dirty="0" smtClean="0"/>
              <a:t>population ≥ 10n </a:t>
            </a:r>
          </a:p>
          <a:p>
            <a:pPr marL="514350" indent="-514350">
              <a:buFont typeface="+mj-lt"/>
              <a:buAutoNum type="arabicPeriod"/>
            </a:pPr>
            <a:endParaRPr lang="en-US" dirty="0"/>
          </a:p>
        </p:txBody>
      </p:sp>
      <p:sp>
        <p:nvSpPr>
          <p:cNvPr id="5" name="Content Placeholder 4"/>
          <p:cNvSpPr>
            <a:spLocks noGrp="1"/>
          </p:cNvSpPr>
          <p:nvPr>
            <p:ph sz="half" idx="2"/>
          </p:nvPr>
        </p:nvSpPr>
        <p:spPr>
          <a:xfrm>
            <a:off x="4800600" y="1600200"/>
            <a:ext cx="4038600" cy="4525963"/>
          </a:xfrm>
        </p:spPr>
        <p:txBody>
          <a:bodyPr/>
          <a:lstStyle/>
          <a:p>
            <a:pPr algn="ctr">
              <a:buNone/>
            </a:pPr>
            <a:r>
              <a:rPr lang="en-US" dirty="0" smtClean="0"/>
              <a:t>Check</a:t>
            </a:r>
          </a:p>
          <a:p>
            <a:pPr marL="514350" indent="-514350">
              <a:buFont typeface="+mj-lt"/>
              <a:buAutoNum type="arabicPeriod"/>
            </a:pPr>
            <a:r>
              <a:rPr lang="en-US" dirty="0" smtClean="0"/>
              <a:t> Assumed</a:t>
            </a:r>
          </a:p>
          <a:p>
            <a:pPr marL="514350" indent="-514350">
              <a:buFont typeface="+mj-lt"/>
              <a:buAutoNum type="arabicPeriod"/>
            </a:pPr>
            <a:endParaRPr lang="en-US" dirty="0"/>
          </a:p>
          <a:p>
            <a:pPr marL="514350" indent="-514350">
              <a:buFont typeface="+mj-lt"/>
              <a:buAutoNum type="arabicPeriod"/>
            </a:pPr>
            <a:r>
              <a:rPr lang="en-US" dirty="0" smtClean="0"/>
              <a:t> </a:t>
            </a:r>
          </a:p>
          <a:p>
            <a:pPr marL="514350" indent="-514350">
              <a:buFont typeface="+mj-lt"/>
              <a:buAutoNum type="arabicPeriod"/>
            </a:pPr>
            <a:endParaRPr lang="en-US" dirty="0"/>
          </a:p>
          <a:p>
            <a:pPr marL="514350" indent="-514350">
              <a:buFont typeface="+mj-lt"/>
              <a:buAutoNum type="arabicPeriod"/>
            </a:pPr>
            <a:endParaRPr lang="en-US" dirty="0" smtClean="0"/>
          </a:p>
          <a:p>
            <a:pPr marL="514350" indent="-514350">
              <a:buFont typeface="+mj-lt"/>
              <a:buAutoNum type="arabicPeriod"/>
            </a:pPr>
            <a:endParaRPr lang="en-US" dirty="0"/>
          </a:p>
          <a:p>
            <a:pPr marL="514350" indent="-514350">
              <a:buFont typeface="+mj-lt"/>
              <a:buAutoNum type="arabicPeriod"/>
            </a:pPr>
            <a:r>
              <a:rPr lang="en-US" dirty="0" smtClean="0"/>
              <a:t>Population ≥ 10(120) </a:t>
            </a:r>
          </a:p>
        </p:txBody>
      </p:sp>
      <p:graphicFrame>
        <p:nvGraphicFramePr>
          <p:cNvPr id="21509" name="Object 5"/>
          <p:cNvGraphicFramePr>
            <a:graphicFrameLocks noChangeAspect="1"/>
          </p:cNvGraphicFramePr>
          <p:nvPr/>
        </p:nvGraphicFramePr>
        <p:xfrm>
          <a:off x="1676400" y="3581400"/>
          <a:ext cx="1778000" cy="1219200"/>
        </p:xfrm>
        <a:graphic>
          <a:graphicData uri="http://schemas.openxmlformats.org/presentationml/2006/ole">
            <p:oleObj spid="_x0000_s27650" name="Equation" r:id="rId3" imgW="507960" imgH="431640" progId="Equation.3">
              <p:embed/>
            </p:oleObj>
          </a:graphicData>
        </a:graphic>
      </p:graphicFrame>
      <p:graphicFrame>
        <p:nvGraphicFramePr>
          <p:cNvPr id="21511" name="Object 7"/>
          <p:cNvGraphicFramePr>
            <a:graphicFrameLocks noChangeAspect="1"/>
          </p:cNvGraphicFramePr>
          <p:nvPr/>
        </p:nvGraphicFramePr>
        <p:xfrm>
          <a:off x="3429000" y="3733800"/>
          <a:ext cx="1219200" cy="685800"/>
        </p:xfrm>
        <a:graphic>
          <a:graphicData uri="http://schemas.openxmlformats.org/presentationml/2006/ole">
            <p:oleObj spid="_x0000_s27651" name="Equation" r:id="rId4" imgW="304560" imgH="177480" progId="Equation.3">
              <p:embed/>
            </p:oleObj>
          </a:graphicData>
        </a:graphic>
      </p:graphicFrame>
      <p:pic>
        <p:nvPicPr>
          <p:cNvPr id="21513" name="Picture 9" descr="http://upload.wikimedia.org/wikipedia/commons/thumb/e/eb/Blue_check.svg/600px-Blue_check.svg.png"/>
          <p:cNvPicPr>
            <a:picLocks noChangeAspect="1" noChangeArrowheads="1"/>
          </p:cNvPicPr>
          <p:nvPr/>
        </p:nvPicPr>
        <p:blipFill>
          <a:blip r:embed="rId5" cstate="print">
            <a:clrChange>
              <a:clrFrom>
                <a:srgbClr val="000000">
                  <a:alpha val="0"/>
                </a:srgbClr>
              </a:clrFrom>
              <a:clrTo>
                <a:srgbClr val="000000">
                  <a:alpha val="0"/>
                </a:srgbClr>
              </a:clrTo>
            </a:clrChange>
          </a:blip>
          <a:srcRect/>
          <a:stretch>
            <a:fillRect/>
          </a:stretch>
        </p:blipFill>
        <p:spPr bwMode="auto">
          <a:xfrm>
            <a:off x="6934200" y="5029200"/>
            <a:ext cx="406400" cy="914400"/>
          </a:xfrm>
          <a:prstGeom prst="rect">
            <a:avLst/>
          </a:prstGeom>
          <a:noFill/>
        </p:spPr>
      </p:pic>
      <p:graphicFrame>
        <p:nvGraphicFramePr>
          <p:cNvPr id="27654" name="Object 6"/>
          <p:cNvGraphicFramePr>
            <a:graphicFrameLocks noChangeAspect="1"/>
          </p:cNvGraphicFramePr>
          <p:nvPr/>
        </p:nvGraphicFramePr>
        <p:xfrm>
          <a:off x="5257800" y="3048000"/>
          <a:ext cx="2667000" cy="1488574"/>
        </p:xfrm>
        <a:graphic>
          <a:graphicData uri="http://schemas.openxmlformats.org/presentationml/2006/ole">
            <p:oleObj spid="_x0000_s27654" name="Equation" r:id="rId6" imgW="723600" imgH="431640" progId="Equation.3">
              <p:embed/>
            </p:oleObj>
          </a:graphicData>
        </a:graphic>
      </p:graphicFrame>
      <p:graphicFrame>
        <p:nvGraphicFramePr>
          <p:cNvPr id="27655" name="Object 7"/>
          <p:cNvGraphicFramePr>
            <a:graphicFrameLocks noChangeAspect="1"/>
          </p:cNvGraphicFramePr>
          <p:nvPr/>
        </p:nvGraphicFramePr>
        <p:xfrm>
          <a:off x="7924800" y="3276600"/>
          <a:ext cx="1219200" cy="685800"/>
        </p:xfrm>
        <a:graphic>
          <a:graphicData uri="http://schemas.openxmlformats.org/presentationml/2006/ole">
            <p:oleObj spid="_x0000_s27655" name="Equation" r:id="rId7" imgW="304560" imgH="177480" progId="Equation.3">
              <p:embed/>
            </p:oleObj>
          </a:graphicData>
        </a:graphic>
      </p:graphicFrame>
      <p:pic>
        <p:nvPicPr>
          <p:cNvPr id="12" name="Picture 9" descr="http://upload.wikimedia.org/wikipedia/commons/thumb/e/eb/Blue_check.svg/600px-Blue_check.svg.png"/>
          <p:cNvPicPr>
            <a:picLocks noChangeAspect="1" noChangeArrowheads="1"/>
          </p:cNvPicPr>
          <p:nvPr/>
        </p:nvPicPr>
        <p:blipFill>
          <a:blip r:embed="rId8" cstate="print">
            <a:clrChange>
              <a:clrFrom>
                <a:srgbClr val="000000">
                  <a:alpha val="0"/>
                </a:srgbClr>
              </a:clrFrom>
              <a:clrTo>
                <a:srgbClr val="000000">
                  <a:alpha val="0"/>
                </a:srgbClr>
              </a:clrTo>
            </a:clrChange>
          </a:blip>
          <a:srcRect/>
          <a:stretch>
            <a:fillRect/>
          </a:stretch>
        </p:blipFill>
        <p:spPr bwMode="auto">
          <a:xfrm>
            <a:off x="7848600" y="2895600"/>
            <a:ext cx="609600" cy="1295400"/>
          </a:xfrm>
          <a:prstGeom prst="rect">
            <a:avLst/>
          </a:prstGeom>
          <a:noFill/>
        </p:spPr>
      </p:pic>
      <p:grpSp>
        <p:nvGrpSpPr>
          <p:cNvPr id="11" name="Group 10"/>
          <p:cNvGrpSpPr/>
          <p:nvPr/>
        </p:nvGrpSpPr>
        <p:grpSpPr>
          <a:xfrm>
            <a:off x="136997" y="228600"/>
            <a:ext cx="1021406" cy="6172200"/>
            <a:chOff x="136997" y="228600"/>
            <a:chExt cx="1021406" cy="6172200"/>
          </a:xfrm>
        </p:grpSpPr>
        <p:pic>
          <p:nvPicPr>
            <p:cNvPr id="13" name="Picture 2" descr="http://www.militaryfoodex.com/catalog/images/CHEETOS_Crunchy_Cheese_Flavored_Snacks.gif"/>
            <p:cNvPicPr>
              <a:picLocks noChangeAspect="1" noChangeArrowheads="1"/>
            </p:cNvPicPr>
            <p:nvPr/>
          </p:nvPicPr>
          <p:blipFill>
            <a:blip r:embed="rId9" cstate="print"/>
            <a:srcRect/>
            <a:stretch>
              <a:fillRect/>
            </a:stretch>
          </p:blipFill>
          <p:spPr bwMode="auto">
            <a:xfrm>
              <a:off x="136997" y="228600"/>
              <a:ext cx="1006003" cy="1295400"/>
            </a:xfrm>
            <a:prstGeom prst="rect">
              <a:avLst/>
            </a:prstGeom>
            <a:noFill/>
          </p:spPr>
        </p:pic>
        <p:pic>
          <p:nvPicPr>
            <p:cNvPr id="14" name="Picture 2" descr="http://www.militaryfoodex.com/catalog/images/CHEETOS_Crunchy_Cheese_Flavored_Snacks.gif"/>
            <p:cNvPicPr>
              <a:picLocks noChangeAspect="1" noChangeArrowheads="1"/>
            </p:cNvPicPr>
            <p:nvPr/>
          </p:nvPicPr>
          <p:blipFill>
            <a:blip r:embed="rId9" cstate="print"/>
            <a:srcRect/>
            <a:stretch>
              <a:fillRect/>
            </a:stretch>
          </p:blipFill>
          <p:spPr bwMode="auto">
            <a:xfrm>
              <a:off x="136997" y="1752600"/>
              <a:ext cx="1006003" cy="1295400"/>
            </a:xfrm>
            <a:prstGeom prst="rect">
              <a:avLst/>
            </a:prstGeom>
            <a:noFill/>
          </p:spPr>
        </p:pic>
        <p:pic>
          <p:nvPicPr>
            <p:cNvPr id="15" name="Picture 2" descr="http://www.militaryfoodex.com/catalog/images/CHEETOS_Crunchy_Cheese_Flavored_Snacks.gif"/>
            <p:cNvPicPr>
              <a:picLocks noChangeAspect="1" noChangeArrowheads="1"/>
            </p:cNvPicPr>
            <p:nvPr/>
          </p:nvPicPr>
          <p:blipFill>
            <a:blip r:embed="rId9" cstate="print"/>
            <a:srcRect/>
            <a:stretch>
              <a:fillRect/>
            </a:stretch>
          </p:blipFill>
          <p:spPr bwMode="auto">
            <a:xfrm>
              <a:off x="136997" y="3429000"/>
              <a:ext cx="1006003" cy="1295400"/>
            </a:xfrm>
            <a:prstGeom prst="rect">
              <a:avLst/>
            </a:prstGeom>
            <a:noFill/>
          </p:spPr>
        </p:pic>
        <p:pic>
          <p:nvPicPr>
            <p:cNvPr id="16" name="Picture 2" descr="http://www.militaryfoodex.com/catalog/images/CHEETOS_Crunchy_Cheese_Flavored_Snacks.gif"/>
            <p:cNvPicPr>
              <a:picLocks noChangeAspect="1" noChangeArrowheads="1"/>
            </p:cNvPicPr>
            <p:nvPr/>
          </p:nvPicPr>
          <p:blipFill>
            <a:blip r:embed="rId9" cstate="print"/>
            <a:srcRect/>
            <a:stretch>
              <a:fillRect/>
            </a:stretch>
          </p:blipFill>
          <p:spPr bwMode="auto">
            <a:xfrm>
              <a:off x="152400" y="5105400"/>
              <a:ext cx="1006003" cy="1295400"/>
            </a:xfrm>
            <a:prstGeom prst="rect">
              <a:avLst/>
            </a:prstGeom>
            <a:noFill/>
          </p:spPr>
        </p:pic>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 Proportion z-test</a:t>
            </a:r>
            <a:endParaRPr lang="en-US" dirty="0"/>
          </a:p>
        </p:txBody>
      </p:sp>
      <p:grpSp>
        <p:nvGrpSpPr>
          <p:cNvPr id="4" name="Group 3"/>
          <p:cNvGrpSpPr/>
          <p:nvPr/>
        </p:nvGrpSpPr>
        <p:grpSpPr>
          <a:xfrm>
            <a:off x="136997" y="228600"/>
            <a:ext cx="1021406" cy="6172200"/>
            <a:chOff x="136997" y="228600"/>
            <a:chExt cx="1021406" cy="6172200"/>
          </a:xfrm>
        </p:grpSpPr>
        <p:pic>
          <p:nvPicPr>
            <p:cNvPr id="5" name="Picture 2" descr="http://www.militaryfoodex.com/catalog/images/CHEETOS_Crunchy_Cheese_Flavored_Snacks.gif"/>
            <p:cNvPicPr>
              <a:picLocks noChangeAspect="1" noChangeArrowheads="1"/>
            </p:cNvPicPr>
            <p:nvPr/>
          </p:nvPicPr>
          <p:blipFill>
            <a:blip r:embed="rId2" cstate="print"/>
            <a:srcRect/>
            <a:stretch>
              <a:fillRect/>
            </a:stretch>
          </p:blipFill>
          <p:spPr bwMode="auto">
            <a:xfrm>
              <a:off x="136997" y="228600"/>
              <a:ext cx="1006003" cy="1295400"/>
            </a:xfrm>
            <a:prstGeom prst="rect">
              <a:avLst/>
            </a:prstGeom>
            <a:noFill/>
          </p:spPr>
        </p:pic>
        <p:pic>
          <p:nvPicPr>
            <p:cNvPr id="6" name="Picture 2" descr="http://www.militaryfoodex.com/catalog/images/CHEETOS_Crunchy_Cheese_Flavored_Snacks.gif"/>
            <p:cNvPicPr>
              <a:picLocks noChangeAspect="1" noChangeArrowheads="1"/>
            </p:cNvPicPr>
            <p:nvPr/>
          </p:nvPicPr>
          <p:blipFill>
            <a:blip r:embed="rId2" cstate="print"/>
            <a:srcRect/>
            <a:stretch>
              <a:fillRect/>
            </a:stretch>
          </p:blipFill>
          <p:spPr bwMode="auto">
            <a:xfrm>
              <a:off x="136997" y="1752600"/>
              <a:ext cx="1006003" cy="1295400"/>
            </a:xfrm>
            <a:prstGeom prst="rect">
              <a:avLst/>
            </a:prstGeom>
            <a:noFill/>
          </p:spPr>
        </p:pic>
        <p:pic>
          <p:nvPicPr>
            <p:cNvPr id="7" name="Picture 2" descr="http://www.militaryfoodex.com/catalog/images/CHEETOS_Crunchy_Cheese_Flavored_Snacks.gif"/>
            <p:cNvPicPr>
              <a:picLocks noChangeAspect="1" noChangeArrowheads="1"/>
            </p:cNvPicPr>
            <p:nvPr/>
          </p:nvPicPr>
          <p:blipFill>
            <a:blip r:embed="rId2" cstate="print"/>
            <a:srcRect/>
            <a:stretch>
              <a:fillRect/>
            </a:stretch>
          </p:blipFill>
          <p:spPr bwMode="auto">
            <a:xfrm>
              <a:off x="136997" y="3429000"/>
              <a:ext cx="1006003" cy="1295400"/>
            </a:xfrm>
            <a:prstGeom prst="rect">
              <a:avLst/>
            </a:prstGeom>
            <a:noFill/>
          </p:spPr>
        </p:pic>
        <p:pic>
          <p:nvPicPr>
            <p:cNvPr id="8" name="Picture 2" descr="http://www.militaryfoodex.com/catalog/images/CHEETOS_Crunchy_Cheese_Flavored_Snacks.gif"/>
            <p:cNvPicPr>
              <a:picLocks noChangeAspect="1" noChangeArrowheads="1"/>
            </p:cNvPicPr>
            <p:nvPr/>
          </p:nvPicPr>
          <p:blipFill>
            <a:blip r:embed="rId2" cstate="print"/>
            <a:srcRect/>
            <a:stretch>
              <a:fillRect/>
            </a:stretch>
          </p:blipFill>
          <p:spPr bwMode="auto">
            <a:xfrm>
              <a:off x="152400" y="5105400"/>
              <a:ext cx="1006003" cy="1295400"/>
            </a:xfrm>
            <a:prstGeom prst="rect">
              <a:avLst/>
            </a:prstGeom>
            <a:noFill/>
          </p:spPr>
        </p:pic>
      </p:grpSp>
      <p:graphicFrame>
        <p:nvGraphicFramePr>
          <p:cNvPr id="9" name="Chart 8"/>
          <p:cNvGraphicFramePr/>
          <p:nvPr/>
        </p:nvGraphicFramePr>
        <p:xfrm>
          <a:off x="1676400" y="1600200"/>
          <a:ext cx="6705600" cy="4419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www.preciousmemoriesbasketsandgifts.com/cart/images/820171.jpg"/>
          <p:cNvPicPr>
            <a:picLocks noChangeAspect="1" noChangeArrowheads="1"/>
          </p:cNvPicPr>
          <p:nvPr/>
        </p:nvPicPr>
        <p:blipFill>
          <a:blip r:embed="rId2" cstate="print">
            <a:lum bright="40000" contrast="-70000"/>
          </a:blip>
          <a:stretch>
            <a:fillRect/>
          </a:stretch>
        </p:blipFill>
        <p:spPr bwMode="auto">
          <a:xfrm>
            <a:off x="0" y="0"/>
            <a:ext cx="9144000" cy="6858000"/>
          </a:xfrm>
          <a:prstGeom prst="rect">
            <a:avLst/>
          </a:prstGeom>
          <a:noFill/>
          <a:ln>
            <a:noFill/>
          </a:ln>
        </p:spPr>
      </p:pic>
      <p:sp>
        <p:nvSpPr>
          <p:cNvPr id="2" name="Title 1"/>
          <p:cNvSpPr>
            <a:spLocks noGrp="1"/>
          </p:cNvSpPr>
          <p:nvPr>
            <p:ph type="title"/>
          </p:nvPr>
        </p:nvSpPr>
        <p:spPr/>
        <p:txBody>
          <a:bodyPr/>
          <a:lstStyle/>
          <a:p>
            <a:r>
              <a:rPr lang="en-US" dirty="0" smtClean="0"/>
              <a:t>About Student Lunches</a:t>
            </a:r>
            <a:endParaRPr lang="en-US" dirty="0"/>
          </a:p>
        </p:txBody>
      </p:sp>
      <p:sp>
        <p:nvSpPr>
          <p:cNvPr id="3" name="Content Placeholder 2"/>
          <p:cNvSpPr>
            <a:spLocks noGrp="1"/>
          </p:cNvSpPr>
          <p:nvPr>
            <p:ph idx="1"/>
          </p:nvPr>
        </p:nvSpPr>
        <p:spPr>
          <a:xfrm>
            <a:off x="838200" y="1600200"/>
            <a:ext cx="7848600" cy="4525963"/>
          </a:xfrm>
        </p:spPr>
        <p:txBody>
          <a:bodyPr>
            <a:normAutofit fontScale="85000" lnSpcReduction="10000"/>
          </a:bodyPr>
          <a:lstStyle/>
          <a:p>
            <a:r>
              <a:rPr lang="en-US" dirty="0" smtClean="0"/>
              <a:t>CB South offers a variety of food options for students to choose from, in addition to meal deals at lower costs.</a:t>
            </a:r>
          </a:p>
          <a:p>
            <a:r>
              <a:rPr lang="en-US" dirty="0" smtClean="0"/>
              <a:t>Food includes nachos, salads, wraps, sandwiches, French fries, and a special cooked meal everyday.</a:t>
            </a:r>
          </a:p>
          <a:p>
            <a:r>
              <a:rPr lang="en-US" dirty="0" smtClean="0"/>
              <a:t>The food available is clearly more towards the unhealthy side, despite government and school attempts at tackling childhood obesity. </a:t>
            </a:r>
          </a:p>
          <a:p>
            <a:r>
              <a:rPr lang="en-US" dirty="0" smtClean="0"/>
              <a:t>This inspired us to observe the eating habits of students and conclude about the overall preference of foods at South.</a:t>
            </a:r>
          </a:p>
          <a:p>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Exploratory Data Analysis #3</a:t>
            </a:r>
            <a:endParaRPr lang="en-US" dirty="0"/>
          </a:p>
        </p:txBody>
      </p:sp>
      <p:sp>
        <p:nvSpPr>
          <p:cNvPr id="3" name="Content Placeholder 2"/>
          <p:cNvSpPr>
            <a:spLocks noGrp="1"/>
          </p:cNvSpPr>
          <p:nvPr>
            <p:ph idx="1"/>
          </p:nvPr>
        </p:nvSpPr>
        <p:spPr/>
        <p:txBody>
          <a:bodyPr/>
          <a:lstStyle/>
          <a:p>
            <a:r>
              <a:rPr lang="en-US" dirty="0" smtClean="0"/>
              <a:t>Males are more likely to buy lunch. This is most likely because cafeteria lunches offer more and men usually have bigger appetites. They are also more likely to both buy and bring lunch everyday. </a:t>
            </a:r>
          </a:p>
          <a:p>
            <a:r>
              <a:rPr lang="en-US" dirty="0" smtClean="0"/>
              <a:t>Females seem to bring lunches from home more often because they seem to eat lighter and pack their own lunches more often.</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preciousmemoriesbasketsandgifts.com/cart/images/820171.jpg"/>
          <p:cNvPicPr>
            <a:picLocks noChangeAspect="1" noChangeArrowheads="1"/>
          </p:cNvPicPr>
          <p:nvPr/>
        </p:nvPicPr>
        <p:blipFill>
          <a:blip r:embed="rId2" cstate="print">
            <a:lum bright="40000" contrast="-70000"/>
          </a:blip>
          <a:stretch>
            <a:fillRect/>
          </a:stretch>
        </p:blipFill>
        <p:spPr bwMode="auto">
          <a:xfrm>
            <a:off x="0" y="0"/>
            <a:ext cx="9144000" cy="6858000"/>
          </a:xfrm>
          <a:prstGeom prst="rect">
            <a:avLst/>
          </a:prstGeom>
          <a:noFill/>
          <a:ln>
            <a:noFill/>
          </a:ln>
        </p:spPr>
      </p:pic>
      <p:sp>
        <p:nvSpPr>
          <p:cNvPr id="2" name="Title 1"/>
          <p:cNvSpPr>
            <a:spLocks noGrp="1"/>
          </p:cNvSpPr>
          <p:nvPr>
            <p:ph type="title"/>
          </p:nvPr>
        </p:nvSpPr>
        <p:spPr/>
        <p:txBody>
          <a:bodyPr/>
          <a:lstStyle/>
          <a:p>
            <a:r>
              <a:rPr lang="en-US" dirty="0" smtClean="0"/>
              <a:t>Bias/Error</a:t>
            </a:r>
            <a:endParaRPr lang="en-US" dirty="0"/>
          </a:p>
        </p:txBody>
      </p:sp>
      <p:sp>
        <p:nvSpPr>
          <p:cNvPr id="3" name="Content Placeholder 2"/>
          <p:cNvSpPr>
            <a:spLocks noGrp="1"/>
          </p:cNvSpPr>
          <p:nvPr>
            <p:ph idx="1"/>
          </p:nvPr>
        </p:nvSpPr>
        <p:spPr/>
        <p:txBody>
          <a:bodyPr>
            <a:normAutofit lnSpcReduction="10000"/>
          </a:bodyPr>
          <a:lstStyle/>
          <a:p>
            <a:r>
              <a:rPr lang="en-US" dirty="0" smtClean="0"/>
              <a:t>Time of lunch</a:t>
            </a:r>
          </a:p>
          <a:p>
            <a:r>
              <a:rPr lang="en-US" dirty="0" smtClean="0"/>
              <a:t>What food is served in the cafeteria (for those who bought lunch)</a:t>
            </a:r>
          </a:p>
          <a:p>
            <a:r>
              <a:rPr lang="en-US" dirty="0" smtClean="0"/>
              <a:t>Day of week</a:t>
            </a:r>
          </a:p>
          <a:p>
            <a:r>
              <a:rPr lang="en-US" dirty="0" smtClean="0"/>
              <a:t>Food Allergies</a:t>
            </a:r>
          </a:p>
          <a:p>
            <a:r>
              <a:rPr lang="en-US" dirty="0" smtClean="0"/>
              <a:t>Who packs the lunch (parent or student)</a:t>
            </a:r>
          </a:p>
          <a:p>
            <a:r>
              <a:rPr lang="en-US" dirty="0" smtClean="0"/>
              <a:t>Whether or not student ate breakfast</a:t>
            </a:r>
          </a:p>
          <a:p>
            <a:r>
              <a:rPr lang="en-US" dirty="0" smtClean="0"/>
              <a:t>Mood of student during time of observation</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preciousmemoriesbasketsandgifts.com/cart/images/820171.jpg"/>
          <p:cNvPicPr>
            <a:picLocks noChangeAspect="1" noChangeArrowheads="1"/>
          </p:cNvPicPr>
          <p:nvPr/>
        </p:nvPicPr>
        <p:blipFill>
          <a:blip r:embed="rId2" cstate="print">
            <a:lum bright="40000" contrast="-70000"/>
          </a:blip>
          <a:stretch>
            <a:fillRect/>
          </a:stretch>
        </p:blipFill>
        <p:spPr bwMode="auto">
          <a:xfrm>
            <a:off x="0" y="0"/>
            <a:ext cx="9144000" cy="6858000"/>
          </a:xfrm>
          <a:prstGeom prst="rect">
            <a:avLst/>
          </a:prstGeom>
          <a:noFill/>
          <a:ln>
            <a:noFill/>
          </a:ln>
        </p:spPr>
      </p:pic>
      <p:sp>
        <p:nvSpPr>
          <p:cNvPr id="2" name="Title 1"/>
          <p:cNvSpPr>
            <a:spLocks noGrp="1"/>
          </p:cNvSpPr>
          <p:nvPr>
            <p:ph type="title"/>
          </p:nvPr>
        </p:nvSpPr>
        <p:spPr/>
        <p:txBody>
          <a:bodyPr/>
          <a:lstStyle/>
          <a:p>
            <a:r>
              <a:rPr lang="en-US" dirty="0" smtClean="0"/>
              <a:t>Personal Opinions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Before our observations, we thought more students would prefer chips than the claim and that more than half would buy lunches. </a:t>
            </a:r>
          </a:p>
          <a:p>
            <a:r>
              <a:rPr lang="en-US" dirty="0" smtClean="0"/>
              <a:t>We believed females would say they snacked healthier (fruit) and were more likely to pack a lunch.</a:t>
            </a:r>
          </a:p>
          <a:p>
            <a:r>
              <a:rPr lang="en-US" dirty="0" smtClean="0"/>
              <a:t>We thought males would more likely buy lunch and prefer chips to other snacks. </a:t>
            </a:r>
          </a:p>
          <a:p>
            <a:r>
              <a:rPr lang="en-US" dirty="0" smtClean="0"/>
              <a:t>Taking a sample was easy</a:t>
            </a:r>
          </a:p>
          <a:p>
            <a:r>
              <a:rPr lang="en-US" dirty="0" smtClean="0"/>
              <a:t>Difficult to know if people were telling the truth or not</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preciousmemoriesbasketsandgifts.com/cart/images/820171.jpg"/>
          <p:cNvPicPr>
            <a:picLocks noChangeAspect="1" noChangeArrowheads="1"/>
          </p:cNvPicPr>
          <p:nvPr/>
        </p:nvPicPr>
        <p:blipFill>
          <a:blip r:embed="rId2" cstate="print">
            <a:lum bright="40000" contrast="-70000"/>
          </a:blip>
          <a:stretch>
            <a:fillRect/>
          </a:stretch>
        </p:blipFill>
        <p:spPr bwMode="auto">
          <a:xfrm>
            <a:off x="0" y="0"/>
            <a:ext cx="9144000" cy="6858000"/>
          </a:xfrm>
          <a:prstGeom prst="rect">
            <a:avLst/>
          </a:prstGeom>
          <a:noFill/>
          <a:ln>
            <a:noFill/>
          </a:ln>
        </p:spPr>
      </p:pic>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We believe our data is plausible.</a:t>
            </a:r>
          </a:p>
          <a:p>
            <a:r>
              <a:rPr lang="en-US" dirty="0" smtClean="0"/>
              <a:t>Students seem to prefer chips as a whole (both male and female) than they do other junk foods. </a:t>
            </a:r>
          </a:p>
          <a:p>
            <a:r>
              <a:rPr lang="en-US" dirty="0" smtClean="0"/>
              <a:t>Also, more students seem to bring lunches from home than buy them since it’s cheaper and easier. </a:t>
            </a:r>
          </a:p>
          <a:p>
            <a:r>
              <a:rPr lang="en-US" dirty="0" smtClean="0"/>
              <a:t>The proportion of students that prefer chips is most likely greater than 42% (our original claim) especially since we had more males in our sample and more males said that they preferred chips. </a:t>
            </a:r>
          </a:p>
          <a:p>
            <a:r>
              <a:rPr lang="en-US" dirty="0" smtClean="0"/>
              <a:t>It’s likely that there’s an association between food and gender due to hormones and common preferences.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www.preciousmemoriesbasketsandgifts.com/cart/images/820171.jpg"/>
          <p:cNvPicPr>
            <a:picLocks noChangeAspect="1" noChangeArrowheads="1"/>
          </p:cNvPicPr>
          <p:nvPr/>
        </p:nvPicPr>
        <p:blipFill>
          <a:blip r:embed="rId2" cstate="print">
            <a:lum bright="40000" contrast="-70000"/>
          </a:blip>
          <a:stretch>
            <a:fillRect/>
          </a:stretch>
        </p:blipFill>
        <p:spPr bwMode="auto">
          <a:xfrm>
            <a:off x="0" y="0"/>
            <a:ext cx="9144000" cy="6858000"/>
          </a:xfrm>
          <a:prstGeom prst="rect">
            <a:avLst/>
          </a:prstGeom>
          <a:noFill/>
          <a:ln>
            <a:noFill/>
          </a:ln>
        </p:spPr>
      </p:pic>
      <p:sp>
        <p:nvSpPr>
          <p:cNvPr id="2" name="Title 1"/>
          <p:cNvSpPr>
            <a:spLocks noGrp="1"/>
          </p:cNvSpPr>
          <p:nvPr>
            <p:ph type="title"/>
          </p:nvPr>
        </p:nvSpPr>
        <p:spPr/>
        <p:txBody>
          <a:bodyPr/>
          <a:lstStyle/>
          <a:p>
            <a:r>
              <a:rPr lang="en-US" dirty="0" smtClean="0"/>
              <a:t>Focused on…</a:t>
            </a:r>
            <a:endParaRPr lang="en-US" dirty="0"/>
          </a:p>
        </p:txBody>
      </p:sp>
      <p:sp>
        <p:nvSpPr>
          <p:cNvPr id="3" name="Content Placeholder 2"/>
          <p:cNvSpPr>
            <a:spLocks noGrp="1"/>
          </p:cNvSpPr>
          <p:nvPr>
            <p:ph idx="1"/>
          </p:nvPr>
        </p:nvSpPr>
        <p:spPr>
          <a:xfrm>
            <a:off x="914400" y="1600200"/>
            <a:ext cx="7696200" cy="4525963"/>
          </a:xfrm>
        </p:spPr>
        <p:txBody>
          <a:bodyPr/>
          <a:lstStyle/>
          <a:p>
            <a:r>
              <a:rPr lang="en-US" dirty="0" smtClean="0"/>
              <a:t>Differences in CB South student lunches</a:t>
            </a:r>
          </a:p>
          <a:p>
            <a:pPr lvl="1"/>
            <a:r>
              <a:rPr lang="en-US" dirty="0" smtClean="0"/>
              <a:t>Types of junk food</a:t>
            </a:r>
          </a:p>
          <a:p>
            <a:pPr lvl="1"/>
            <a:endParaRPr lang="en-US" dirty="0" smtClean="0"/>
          </a:p>
          <a:p>
            <a:pPr lvl="1"/>
            <a:r>
              <a:rPr lang="en-US" dirty="0" smtClean="0"/>
              <a:t>Proportion of chips</a:t>
            </a:r>
          </a:p>
          <a:p>
            <a:pPr lvl="1"/>
            <a:endParaRPr lang="en-US" dirty="0" smtClean="0"/>
          </a:p>
          <a:p>
            <a:pPr lvl="1"/>
            <a:r>
              <a:rPr lang="en-US" dirty="0" smtClean="0"/>
              <a:t>Bought or brought lunch</a:t>
            </a:r>
          </a:p>
          <a:p>
            <a:pPr lvl="1"/>
            <a:endParaRPr lang="en-US" dirty="0" smtClean="0"/>
          </a:p>
          <a:p>
            <a:pPr lvl="1"/>
            <a:r>
              <a:rPr lang="en-US" dirty="0" smtClean="0"/>
              <a:t>Gender</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81000"/>
            <a:ext cx="7772400" cy="1470025"/>
          </a:xfrm>
        </p:spPr>
        <p:txBody>
          <a:bodyPr/>
          <a:lstStyle/>
          <a:p>
            <a:r>
              <a:rPr lang="en-US" dirty="0" smtClean="0"/>
              <a:t>Sample Menu</a:t>
            </a:r>
            <a:br>
              <a:rPr lang="en-US" dirty="0" smtClean="0"/>
            </a:br>
            <a:r>
              <a:rPr lang="en-US" dirty="0" smtClean="0"/>
              <a:t>Fairfax County High School</a:t>
            </a:r>
            <a:endParaRPr lang="en-US" dirty="0"/>
          </a:p>
        </p:txBody>
      </p:sp>
      <p:sp>
        <p:nvSpPr>
          <p:cNvPr id="1025" name="Rectangle 1"/>
          <p:cNvSpPr>
            <a:spLocks noChangeArrowheads="1"/>
          </p:cNvSpPr>
          <p:nvPr/>
        </p:nvSpPr>
        <p:spPr bwMode="auto">
          <a:xfrm>
            <a:off x="2286000" y="1828800"/>
            <a:ext cx="40386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US" sz="14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hlinkClick r:id="rId2"/>
              </a:rPr>
              <a:t>http://www.fcps.edu/fs/food/food_at_school/menus/HS-May10.pdf</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3" name="Group 12"/>
          <p:cNvGrpSpPr/>
          <p:nvPr/>
        </p:nvGrpSpPr>
        <p:grpSpPr>
          <a:xfrm>
            <a:off x="838200" y="2514600"/>
            <a:ext cx="7315200" cy="3886200"/>
            <a:chOff x="1066800" y="2514600"/>
            <a:chExt cx="7315200" cy="3886200"/>
          </a:xfrm>
        </p:grpSpPr>
        <p:pic>
          <p:nvPicPr>
            <p:cNvPr id="1027" name="Picture 3" descr="http://www.acaiberryboutique.com/blog/wp-content/uploads/2010/03/junk-food-puzzle-1.jpg"/>
            <p:cNvPicPr>
              <a:picLocks noChangeAspect="1" noChangeArrowheads="1"/>
            </p:cNvPicPr>
            <p:nvPr/>
          </p:nvPicPr>
          <p:blipFill>
            <a:blip r:embed="rId3" cstate="print"/>
            <a:srcRect/>
            <a:stretch>
              <a:fillRect/>
            </a:stretch>
          </p:blipFill>
          <p:spPr bwMode="auto">
            <a:xfrm>
              <a:off x="2895600" y="2514600"/>
              <a:ext cx="1828800" cy="1828800"/>
            </a:xfrm>
            <a:prstGeom prst="rect">
              <a:avLst/>
            </a:prstGeom>
            <a:noFill/>
          </p:spPr>
        </p:pic>
        <p:pic>
          <p:nvPicPr>
            <p:cNvPr id="1029" name="Picture 5" descr="http://www.mamismachicago.com/blog/assets/content/junkfood.jpg"/>
            <p:cNvPicPr>
              <a:picLocks noChangeAspect="1" noChangeArrowheads="1"/>
            </p:cNvPicPr>
            <p:nvPr/>
          </p:nvPicPr>
          <p:blipFill>
            <a:blip r:embed="rId4" cstate="print"/>
            <a:srcRect/>
            <a:stretch>
              <a:fillRect/>
            </a:stretch>
          </p:blipFill>
          <p:spPr bwMode="auto">
            <a:xfrm>
              <a:off x="6400800" y="2514600"/>
              <a:ext cx="1905000" cy="1828800"/>
            </a:xfrm>
            <a:prstGeom prst="rect">
              <a:avLst/>
            </a:prstGeom>
            <a:noFill/>
          </p:spPr>
        </p:pic>
        <p:pic>
          <p:nvPicPr>
            <p:cNvPr id="1031" name="Picture 7" descr="http://www.theage.com.au/ffximage/2006/04/24/25SOFT_DRINKS_narrowweb__300x354,0.jpg"/>
            <p:cNvPicPr>
              <a:picLocks noChangeAspect="1" noChangeArrowheads="1"/>
            </p:cNvPicPr>
            <p:nvPr/>
          </p:nvPicPr>
          <p:blipFill>
            <a:blip r:embed="rId5" cstate="print"/>
            <a:srcRect/>
            <a:stretch>
              <a:fillRect/>
            </a:stretch>
          </p:blipFill>
          <p:spPr bwMode="auto">
            <a:xfrm>
              <a:off x="4648200" y="4343400"/>
              <a:ext cx="1600200" cy="2057400"/>
            </a:xfrm>
            <a:prstGeom prst="rect">
              <a:avLst/>
            </a:prstGeom>
            <a:noFill/>
          </p:spPr>
        </p:pic>
        <p:pic>
          <p:nvPicPr>
            <p:cNvPr id="1033" name="Picture 9" descr="http://www.seriouseats.com/images/20090803-fastfood.jpg"/>
            <p:cNvPicPr>
              <a:picLocks noChangeAspect="1" noChangeArrowheads="1"/>
            </p:cNvPicPr>
            <p:nvPr/>
          </p:nvPicPr>
          <p:blipFill>
            <a:blip r:embed="rId6" cstate="print"/>
            <a:srcRect/>
            <a:stretch>
              <a:fillRect/>
            </a:stretch>
          </p:blipFill>
          <p:spPr bwMode="auto">
            <a:xfrm>
              <a:off x="1066800" y="4343400"/>
              <a:ext cx="1828800" cy="1752600"/>
            </a:xfrm>
            <a:prstGeom prst="rect">
              <a:avLst/>
            </a:prstGeom>
            <a:noFill/>
          </p:spPr>
        </p:pic>
        <p:pic>
          <p:nvPicPr>
            <p:cNvPr id="1035" name="Picture 11" descr="http://doroteos2.files.wordpress.com/2009/05/apple_logo_rainbow_fruit.jpg"/>
            <p:cNvPicPr>
              <a:picLocks noChangeAspect="1" noChangeArrowheads="1"/>
            </p:cNvPicPr>
            <p:nvPr/>
          </p:nvPicPr>
          <p:blipFill>
            <a:blip r:embed="rId7" cstate="print"/>
            <a:srcRect/>
            <a:stretch>
              <a:fillRect/>
            </a:stretch>
          </p:blipFill>
          <p:spPr bwMode="auto">
            <a:xfrm>
              <a:off x="4724400" y="2514600"/>
              <a:ext cx="1689100" cy="1832024"/>
            </a:xfrm>
            <a:prstGeom prst="rect">
              <a:avLst/>
            </a:prstGeom>
            <a:noFill/>
          </p:spPr>
        </p:pic>
        <p:pic>
          <p:nvPicPr>
            <p:cNvPr id="1037" name="Picture 13" descr="http://www.food-faq.net/food/healthy-food-copy.jpg"/>
            <p:cNvPicPr>
              <a:picLocks noChangeAspect="1" noChangeArrowheads="1"/>
            </p:cNvPicPr>
            <p:nvPr/>
          </p:nvPicPr>
          <p:blipFill>
            <a:blip r:embed="rId8" cstate="print"/>
            <a:srcRect/>
            <a:stretch>
              <a:fillRect/>
            </a:stretch>
          </p:blipFill>
          <p:spPr bwMode="auto">
            <a:xfrm>
              <a:off x="1066800" y="2514600"/>
              <a:ext cx="1758950" cy="1828800"/>
            </a:xfrm>
            <a:prstGeom prst="rect">
              <a:avLst/>
            </a:prstGeom>
            <a:noFill/>
          </p:spPr>
        </p:pic>
        <p:pic>
          <p:nvPicPr>
            <p:cNvPr id="1039" name="Picture 15" descr="http://belly-fatloss.com/wp-content/uploads/2009/10/Weight_loss_Healthy_food.jpg"/>
            <p:cNvPicPr>
              <a:picLocks noChangeAspect="1" noChangeArrowheads="1"/>
            </p:cNvPicPr>
            <p:nvPr/>
          </p:nvPicPr>
          <p:blipFill>
            <a:blip r:embed="rId9" cstate="print"/>
            <a:srcRect/>
            <a:stretch>
              <a:fillRect/>
            </a:stretch>
          </p:blipFill>
          <p:spPr bwMode="auto">
            <a:xfrm>
              <a:off x="2895600" y="4343400"/>
              <a:ext cx="1742114" cy="1752600"/>
            </a:xfrm>
            <a:prstGeom prst="rect">
              <a:avLst/>
            </a:prstGeom>
            <a:noFill/>
          </p:spPr>
        </p:pic>
        <p:pic>
          <p:nvPicPr>
            <p:cNvPr id="1041" name="Picture 17" descr="http://www.etqm.ae/services/nonacademic/collegetimes/collegetimes-vol3-issue7-mar2008/images/03/img_nutrition_landing.jpg"/>
            <p:cNvPicPr>
              <a:picLocks noChangeAspect="1" noChangeArrowheads="1"/>
            </p:cNvPicPr>
            <p:nvPr/>
          </p:nvPicPr>
          <p:blipFill>
            <a:blip r:embed="rId10" cstate="print"/>
            <a:srcRect/>
            <a:stretch>
              <a:fillRect/>
            </a:stretch>
          </p:blipFill>
          <p:spPr bwMode="auto">
            <a:xfrm>
              <a:off x="6400800" y="4343400"/>
              <a:ext cx="1981200" cy="1676400"/>
            </a:xfrm>
            <a:prstGeom prst="rect">
              <a:avLst/>
            </a:prstGeom>
            <a:noFill/>
          </p:spPr>
        </p:pic>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Food Pyramid</a:t>
            </a:r>
            <a:endParaRPr lang="en-US" dirty="0"/>
          </a:p>
        </p:txBody>
      </p:sp>
      <p:pic>
        <p:nvPicPr>
          <p:cNvPr id="4098" name="Picture 2" descr="http://www.washingtonpost.com/wp-srv/nation/daily/graphics/diet_042005.gif"/>
          <p:cNvPicPr>
            <a:picLocks noChangeAspect="1" noChangeArrowheads="1"/>
          </p:cNvPicPr>
          <p:nvPr/>
        </p:nvPicPr>
        <p:blipFill>
          <a:blip r:embed="rId2" cstate="print"/>
          <a:srcRect/>
          <a:stretch>
            <a:fillRect/>
          </a:stretch>
        </p:blipFill>
        <p:spPr bwMode="auto">
          <a:xfrm>
            <a:off x="1143000" y="1524000"/>
            <a:ext cx="6858000" cy="44196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 Health Facts</a:t>
            </a:r>
            <a:endParaRPr lang="en-US" dirty="0"/>
          </a:p>
        </p:txBody>
      </p:sp>
      <p:sp>
        <p:nvSpPr>
          <p:cNvPr id="3" name="Content Placeholder 2"/>
          <p:cNvSpPr>
            <a:spLocks noGrp="1"/>
          </p:cNvSpPr>
          <p:nvPr>
            <p:ph idx="1"/>
          </p:nvPr>
        </p:nvSpPr>
        <p:spPr/>
        <p:txBody>
          <a:bodyPr>
            <a:normAutofit/>
          </a:bodyPr>
          <a:lstStyle/>
          <a:p>
            <a:r>
              <a:rPr lang="en-US" sz="2000" dirty="0" smtClean="0"/>
              <a:t>Study finds pupils eating excessive amounts of salt and fat – even though school meals are getting healthier</a:t>
            </a:r>
          </a:p>
          <a:p>
            <a:r>
              <a:rPr lang="en-US" sz="2000" dirty="0" smtClean="0"/>
              <a:t>"Parents will be shocked to realize that their teenagers could be getting more than a day's dose of salt before they even get home from school":Rob Rees</a:t>
            </a:r>
          </a:p>
          <a:p>
            <a:r>
              <a:rPr lang="en-US" sz="2000" dirty="0" smtClean="0"/>
              <a:t>Children who eat high-salt diets have higher blood pressure and greater risk of a heart attack or stroke</a:t>
            </a:r>
          </a:p>
          <a:p>
            <a:r>
              <a:rPr lang="en-US" sz="2000" dirty="0" smtClean="0"/>
              <a:t>Forty percent of moms send money with kids to buy lunches</a:t>
            </a:r>
          </a:p>
          <a:p>
            <a:r>
              <a:rPr lang="en-US" sz="2000" dirty="0" smtClean="0"/>
              <a:t>Over 70% pack sandwiches and 40% pack fruit.</a:t>
            </a:r>
          </a:p>
          <a:p>
            <a:r>
              <a:rPr lang="en-US" sz="2000" dirty="0" smtClean="0"/>
              <a:t>42% of 11-12 year olds want to pack chips and 39% of younger children like juice boxes.</a:t>
            </a:r>
          </a:p>
          <a:p>
            <a:r>
              <a:rPr lang="en-US" sz="2000" dirty="0" smtClean="0"/>
              <a:t>40% of children say favorite food would be pizza and food suited for dipping</a:t>
            </a:r>
          </a:p>
          <a:p>
            <a:endParaRPr lang="en-US" sz="1600" dirty="0" smtClean="0"/>
          </a:p>
          <a:p>
            <a:endParaRPr lang="en-US" sz="1600" dirty="0" smtClean="0"/>
          </a:p>
          <a:p>
            <a:endParaRPr lang="en-US"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www.preciousmemoriesbasketsandgifts.com/cart/images/820171.jpg"/>
          <p:cNvPicPr>
            <a:picLocks noChangeAspect="1" noChangeArrowheads="1"/>
          </p:cNvPicPr>
          <p:nvPr/>
        </p:nvPicPr>
        <p:blipFill>
          <a:blip r:embed="rId2" cstate="print">
            <a:lum bright="40000" contrast="-70000"/>
          </a:blip>
          <a:stretch>
            <a:fillRect/>
          </a:stretch>
        </p:blipFill>
        <p:spPr bwMode="auto">
          <a:xfrm>
            <a:off x="0" y="0"/>
            <a:ext cx="9144000" cy="6858000"/>
          </a:xfrm>
          <a:prstGeom prst="rect">
            <a:avLst/>
          </a:prstGeom>
          <a:noFill/>
          <a:ln>
            <a:noFill/>
          </a:ln>
        </p:spPr>
      </p:pic>
      <p:sp>
        <p:nvSpPr>
          <p:cNvPr id="2" name="Title 1"/>
          <p:cNvSpPr>
            <a:spLocks noGrp="1"/>
          </p:cNvSpPr>
          <p:nvPr>
            <p:ph type="title"/>
          </p:nvPr>
        </p:nvSpPr>
        <p:spPr/>
        <p:txBody>
          <a:bodyPr>
            <a:normAutofit fontScale="90000"/>
          </a:bodyPr>
          <a:lstStyle/>
          <a:p>
            <a:r>
              <a:rPr lang="en-US" dirty="0" smtClean="0"/>
              <a:t>Taking a Sample/Observational Study</a:t>
            </a:r>
            <a:endParaRPr lang="en-US" dirty="0"/>
          </a:p>
        </p:txBody>
      </p:sp>
      <p:sp>
        <p:nvSpPr>
          <p:cNvPr id="3" name="Content Placeholder 2"/>
          <p:cNvSpPr>
            <a:spLocks noGrp="1"/>
          </p:cNvSpPr>
          <p:nvPr>
            <p:ph idx="1"/>
          </p:nvPr>
        </p:nvSpPr>
        <p:spPr>
          <a:xfrm>
            <a:off x="533400" y="1752600"/>
            <a:ext cx="8229600" cy="4525963"/>
          </a:xfrm>
        </p:spPr>
        <p:txBody>
          <a:bodyPr>
            <a:normAutofit lnSpcReduction="10000"/>
          </a:bodyPr>
          <a:lstStyle/>
          <a:p>
            <a:r>
              <a:rPr lang="en-US" dirty="0" smtClean="0"/>
              <a:t>All four lunches </a:t>
            </a:r>
          </a:p>
          <a:p>
            <a:r>
              <a:rPr lang="en-US" dirty="0" smtClean="0"/>
              <a:t>Observed on June 4, 2010</a:t>
            </a:r>
          </a:p>
          <a:p>
            <a:r>
              <a:rPr lang="en-US" dirty="0" smtClean="0"/>
              <a:t>Randomly select 5 tables per lunch</a:t>
            </a:r>
          </a:p>
          <a:p>
            <a:r>
              <a:rPr lang="en-US" dirty="0" smtClean="0"/>
              <a:t>Observe 6 student’s lunches per table</a:t>
            </a:r>
          </a:p>
          <a:p>
            <a:pPr lvl="1"/>
            <a:r>
              <a:rPr lang="en-US" dirty="0" smtClean="0"/>
              <a:t>(30 students per lunch, n=120 students)</a:t>
            </a:r>
          </a:p>
          <a:p>
            <a:r>
              <a:rPr lang="en-US" dirty="0" smtClean="0"/>
              <a:t>Record all items we want to focus on as well as type of drink and what type of junk food they eat after school, if they do eat after school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Chi-Square Assumptions</a:t>
            </a:r>
            <a:br>
              <a:rPr lang="en-US" dirty="0" smtClean="0"/>
            </a:br>
            <a:r>
              <a:rPr lang="en-US" dirty="0" smtClean="0"/>
              <a:t>#1</a:t>
            </a:r>
            <a:endParaRPr lang="en-US" dirty="0"/>
          </a:p>
        </p:txBody>
      </p:sp>
      <p:sp>
        <p:nvSpPr>
          <p:cNvPr id="4" name="Content Placeholder 3"/>
          <p:cNvSpPr>
            <a:spLocks noGrp="1"/>
          </p:cNvSpPr>
          <p:nvPr>
            <p:ph sz="half" idx="1"/>
          </p:nvPr>
        </p:nvSpPr>
        <p:spPr>
          <a:xfrm>
            <a:off x="1066800" y="1600200"/>
            <a:ext cx="4038600" cy="4525963"/>
          </a:xfrm>
        </p:spPr>
        <p:txBody>
          <a:bodyPr/>
          <a:lstStyle/>
          <a:p>
            <a:pPr algn="ctr">
              <a:buNone/>
            </a:pPr>
            <a:r>
              <a:rPr lang="en-US" dirty="0" smtClean="0"/>
              <a:t>State</a:t>
            </a:r>
          </a:p>
          <a:p>
            <a:pPr marL="514350" indent="-514350">
              <a:buFont typeface="+mj-lt"/>
              <a:buAutoNum type="arabicPeriod"/>
            </a:pPr>
            <a:r>
              <a:rPr lang="en-US" dirty="0" smtClean="0"/>
              <a:t>2 independent SRS</a:t>
            </a:r>
          </a:p>
          <a:p>
            <a:pPr marL="514350" indent="-514350">
              <a:buFont typeface="+mj-lt"/>
              <a:buAutoNum type="arabicPeriod"/>
            </a:pPr>
            <a:endParaRPr lang="en-US" dirty="0"/>
          </a:p>
          <a:p>
            <a:pPr marL="514350" indent="-514350">
              <a:buFont typeface="+mj-lt"/>
              <a:buAutoNum type="arabicPeriod"/>
            </a:pPr>
            <a:r>
              <a:rPr lang="en-US" dirty="0" smtClean="0"/>
              <a:t>Sample size large enough so that all expected counts are greater than or equal to 5</a:t>
            </a:r>
            <a:endParaRPr lang="en-US" dirty="0"/>
          </a:p>
        </p:txBody>
      </p:sp>
      <p:sp>
        <p:nvSpPr>
          <p:cNvPr id="5" name="Content Placeholder 4"/>
          <p:cNvSpPr>
            <a:spLocks noGrp="1"/>
          </p:cNvSpPr>
          <p:nvPr>
            <p:ph sz="half" idx="2"/>
          </p:nvPr>
        </p:nvSpPr>
        <p:spPr>
          <a:xfrm>
            <a:off x="4876800" y="1676400"/>
            <a:ext cx="4038600" cy="4525963"/>
          </a:xfrm>
        </p:spPr>
        <p:txBody>
          <a:bodyPr/>
          <a:lstStyle/>
          <a:p>
            <a:pPr algn="ctr">
              <a:buNone/>
            </a:pPr>
            <a:r>
              <a:rPr lang="en-US" dirty="0" smtClean="0"/>
              <a:t>Check</a:t>
            </a:r>
          </a:p>
          <a:p>
            <a:pPr marL="514350" indent="-514350">
              <a:buFont typeface="+mj-lt"/>
              <a:buAutoNum type="arabicPeriod"/>
            </a:pPr>
            <a:r>
              <a:rPr lang="en-US" dirty="0" smtClean="0"/>
              <a:t>Assumed </a:t>
            </a:r>
          </a:p>
          <a:p>
            <a:pPr marL="514350" indent="-514350">
              <a:buFont typeface="+mj-lt"/>
              <a:buAutoNum type="arabicPeriod"/>
            </a:pPr>
            <a:endParaRPr lang="en-US" dirty="0"/>
          </a:p>
          <a:p>
            <a:pPr marL="514350" indent="-514350">
              <a:buFont typeface="+mj-lt"/>
              <a:buAutoNum type="arabicPeriod"/>
            </a:pPr>
            <a:r>
              <a:rPr lang="en-US" dirty="0" smtClean="0"/>
              <a:t> </a:t>
            </a:r>
            <a:endParaRPr lang="en-US" dirty="0"/>
          </a:p>
        </p:txBody>
      </p:sp>
      <p:grpSp>
        <p:nvGrpSpPr>
          <p:cNvPr id="7" name="Group 6"/>
          <p:cNvGrpSpPr/>
          <p:nvPr/>
        </p:nvGrpSpPr>
        <p:grpSpPr>
          <a:xfrm>
            <a:off x="-76200" y="228600"/>
            <a:ext cx="1371600" cy="6172200"/>
            <a:chOff x="-76200" y="228600"/>
            <a:chExt cx="1371600" cy="6172200"/>
          </a:xfrm>
        </p:grpSpPr>
        <p:pic>
          <p:nvPicPr>
            <p:cNvPr id="8" name="Picture 4" descr="http://daycaredaze.files.wordpress.com/2009/10/dorito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228600"/>
              <a:ext cx="1295400" cy="1295400"/>
            </a:xfrm>
            <a:prstGeom prst="rect">
              <a:avLst/>
            </a:prstGeom>
            <a:noFill/>
          </p:spPr>
        </p:pic>
        <p:pic>
          <p:nvPicPr>
            <p:cNvPr id="9" name="Picture 4" descr="http://daycaredaze.files.wordpress.com/2009/10/dorito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1752600"/>
              <a:ext cx="1295400" cy="1295400"/>
            </a:xfrm>
            <a:prstGeom prst="rect">
              <a:avLst/>
            </a:prstGeom>
            <a:noFill/>
          </p:spPr>
        </p:pic>
        <p:pic>
          <p:nvPicPr>
            <p:cNvPr id="10" name="Picture 4" descr="http://daycaredaze.files.wordpress.com/2009/10/dorito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3276600"/>
              <a:ext cx="1371600" cy="1371600"/>
            </a:xfrm>
            <a:prstGeom prst="rect">
              <a:avLst/>
            </a:prstGeom>
            <a:noFill/>
          </p:spPr>
        </p:pic>
        <p:pic>
          <p:nvPicPr>
            <p:cNvPr id="11" name="Picture 4" descr="http://daycaredaze.files.wordpress.com/2009/10/dorito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5029200"/>
              <a:ext cx="1371600" cy="1371600"/>
            </a:xfrm>
            <a:prstGeom prst="rect">
              <a:avLst/>
            </a:prstGeom>
            <a:noFill/>
          </p:spPr>
        </p:pic>
      </p:grpSp>
      <p:pic>
        <p:nvPicPr>
          <p:cNvPr id="12" name="Picture 9" descr="http://upload.wikimedia.org/wikipedia/commons/thumb/e/eb/Blue_check.svg/600px-Blue_check.svg.png"/>
          <p:cNvPicPr>
            <a:picLocks noChangeAspect="1" noChangeArrowheads="1"/>
          </p:cNvPicPr>
          <p:nvPr/>
        </p:nvPicPr>
        <p:blipFill>
          <a:blip r:embed="rId3" cstate="print">
            <a:clrChange>
              <a:clrFrom>
                <a:srgbClr val="000000">
                  <a:alpha val="0"/>
                </a:srgbClr>
              </a:clrFrom>
              <a:clrTo>
                <a:srgbClr val="000000">
                  <a:alpha val="0"/>
                </a:srgbClr>
              </a:clrTo>
            </a:clrChange>
          </a:blip>
          <a:srcRect/>
          <a:stretch>
            <a:fillRect/>
          </a:stretch>
        </p:blipFill>
        <p:spPr bwMode="auto">
          <a:xfrm>
            <a:off x="6019800" y="2971800"/>
            <a:ext cx="838200" cy="18859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χ</a:t>
            </a:r>
            <a:r>
              <a:rPr lang="en-US" dirty="0" smtClean="0"/>
              <a:t>² Test #1</a:t>
            </a:r>
            <a:br>
              <a:rPr lang="en-US" dirty="0" smtClean="0"/>
            </a:br>
            <a:r>
              <a:rPr lang="en-US" dirty="0" smtClean="0"/>
              <a:t>Gender vs. Junk Food Eaten</a:t>
            </a:r>
            <a:br>
              <a:rPr lang="en-US" dirty="0" smtClean="0"/>
            </a:br>
            <a:endParaRPr lang="en-US" sz="3600" dirty="0"/>
          </a:p>
        </p:txBody>
      </p:sp>
      <p:sp>
        <p:nvSpPr>
          <p:cNvPr id="5" name="Content Placeholder 4"/>
          <p:cNvSpPr>
            <a:spLocks noGrp="1"/>
          </p:cNvSpPr>
          <p:nvPr>
            <p:ph idx="1"/>
          </p:nvPr>
        </p:nvSpPr>
        <p:spPr>
          <a:xfrm>
            <a:off x="1143000" y="1143000"/>
            <a:ext cx="7772400" cy="4525963"/>
          </a:xfrm>
        </p:spPr>
        <p:txBody>
          <a:bodyPr/>
          <a:lstStyle/>
          <a:p>
            <a:pPr>
              <a:buNone/>
            </a:pPr>
            <a:r>
              <a:rPr lang="en-US" sz="2400" dirty="0" smtClean="0"/>
              <a:t>Ho: There is no association between gender and what junk food is eaten in lunches. </a:t>
            </a:r>
          </a:p>
          <a:p>
            <a:pPr>
              <a:buNone/>
            </a:pPr>
            <a:r>
              <a:rPr lang="en-US" sz="2400" dirty="0" smtClean="0"/>
              <a:t>Ha: There is an association between gender and what junk food is eaten in lunches. </a:t>
            </a:r>
          </a:p>
          <a:p>
            <a:pPr>
              <a:buNone/>
            </a:pPr>
            <a:endParaRPr lang="en-US" dirty="0" smtClean="0"/>
          </a:p>
          <a:p>
            <a:pPr>
              <a:buNone/>
            </a:pPr>
            <a:endParaRPr lang="en-US" dirty="0"/>
          </a:p>
        </p:txBody>
      </p:sp>
      <p:sp>
        <p:nvSpPr>
          <p:cNvPr id="7" name="TextBox 6"/>
          <p:cNvSpPr txBox="1"/>
          <p:nvPr/>
        </p:nvSpPr>
        <p:spPr>
          <a:xfrm>
            <a:off x="1447800" y="3124200"/>
            <a:ext cx="3048000" cy="3139321"/>
          </a:xfrm>
          <a:prstGeom prst="rect">
            <a:avLst/>
          </a:prstGeom>
          <a:noFill/>
          <a:ln>
            <a:solidFill>
              <a:schemeClr val="tx1"/>
            </a:solidFill>
          </a:ln>
        </p:spPr>
        <p:txBody>
          <a:bodyPr wrap="square" rtlCol="0">
            <a:spAutoFit/>
          </a:bodyPr>
          <a:lstStyle/>
          <a:p>
            <a:pPr algn="ctr"/>
            <a:r>
              <a:rPr lang="en-US" dirty="0" smtClean="0"/>
              <a:t>Observed</a:t>
            </a:r>
          </a:p>
          <a:p>
            <a:r>
              <a:rPr lang="en-US" dirty="0" smtClean="0"/>
              <a:t>	</a:t>
            </a:r>
          </a:p>
          <a:p>
            <a:r>
              <a:rPr lang="en-US" dirty="0" smtClean="0"/>
              <a:t>                   Male           Female</a:t>
            </a:r>
          </a:p>
          <a:p>
            <a:r>
              <a:rPr lang="en-US" dirty="0" smtClean="0"/>
              <a:t>Fruit            8                    20</a:t>
            </a:r>
          </a:p>
          <a:p>
            <a:r>
              <a:rPr lang="en-US" dirty="0" smtClean="0"/>
              <a:t>Chips           19                  12</a:t>
            </a:r>
          </a:p>
          <a:p>
            <a:r>
              <a:rPr lang="en-US" dirty="0" smtClean="0"/>
              <a:t>Pretzels       6                    11</a:t>
            </a:r>
          </a:p>
          <a:p>
            <a:r>
              <a:rPr lang="en-US" dirty="0" smtClean="0"/>
              <a:t>Candy          11                   9</a:t>
            </a:r>
          </a:p>
          <a:p>
            <a:r>
              <a:rPr lang="en-US" dirty="0" smtClean="0"/>
              <a:t>Other           15                  9 </a:t>
            </a:r>
          </a:p>
          <a:p>
            <a:pPr algn="ctr"/>
            <a:endParaRPr lang="en-US" dirty="0"/>
          </a:p>
          <a:p>
            <a:pPr algn="ctr"/>
            <a:endParaRPr lang="en-US" dirty="0" smtClean="0"/>
          </a:p>
          <a:p>
            <a:pPr algn="ctr"/>
            <a:endParaRPr lang="en-US" dirty="0"/>
          </a:p>
        </p:txBody>
      </p:sp>
      <p:sp>
        <p:nvSpPr>
          <p:cNvPr id="8" name="TextBox 7"/>
          <p:cNvSpPr txBox="1"/>
          <p:nvPr/>
        </p:nvSpPr>
        <p:spPr>
          <a:xfrm>
            <a:off x="5334000" y="3124200"/>
            <a:ext cx="3048000" cy="3139321"/>
          </a:xfrm>
          <a:prstGeom prst="rect">
            <a:avLst/>
          </a:prstGeom>
          <a:noFill/>
          <a:ln>
            <a:solidFill>
              <a:schemeClr val="tx1"/>
            </a:solidFill>
          </a:ln>
        </p:spPr>
        <p:txBody>
          <a:bodyPr wrap="square" rtlCol="0">
            <a:spAutoFit/>
          </a:bodyPr>
          <a:lstStyle/>
          <a:p>
            <a:pPr algn="ctr"/>
            <a:r>
              <a:rPr lang="en-US" dirty="0" smtClean="0"/>
              <a:t>Expected</a:t>
            </a:r>
          </a:p>
          <a:p>
            <a:r>
              <a:rPr lang="en-US" dirty="0" smtClean="0"/>
              <a:t>                  </a:t>
            </a:r>
          </a:p>
          <a:p>
            <a:r>
              <a:rPr lang="en-US" dirty="0" smtClean="0"/>
              <a:t>                    Male           Female</a:t>
            </a:r>
          </a:p>
          <a:p>
            <a:r>
              <a:rPr lang="en-US" dirty="0" smtClean="0"/>
              <a:t>Fruit            13.76            14.23</a:t>
            </a:r>
          </a:p>
          <a:p>
            <a:r>
              <a:rPr lang="en-US" dirty="0" smtClean="0"/>
              <a:t>Chips           15.24           15.76</a:t>
            </a:r>
          </a:p>
          <a:p>
            <a:r>
              <a:rPr lang="en-US" dirty="0" smtClean="0"/>
              <a:t>Pretzels       8.36              8.64</a:t>
            </a:r>
          </a:p>
          <a:p>
            <a:r>
              <a:rPr lang="en-US" dirty="0" smtClean="0"/>
              <a:t>Candy          9.83             10.17</a:t>
            </a:r>
          </a:p>
          <a:p>
            <a:r>
              <a:rPr lang="en-US" dirty="0" smtClean="0"/>
              <a:t>Other           11.8               12.2</a:t>
            </a:r>
            <a:endParaRPr lang="en-US" dirty="0"/>
          </a:p>
          <a:p>
            <a:pPr algn="ctr"/>
            <a:endParaRPr lang="en-US" dirty="0" smtClean="0"/>
          </a:p>
          <a:p>
            <a:pPr algn="ctr"/>
            <a:endParaRPr lang="en-US" dirty="0"/>
          </a:p>
          <a:p>
            <a:pPr algn="ctr"/>
            <a:endParaRPr lang="en-US" dirty="0" smtClean="0"/>
          </a:p>
        </p:txBody>
      </p:sp>
      <p:grpSp>
        <p:nvGrpSpPr>
          <p:cNvPr id="6" name="Group 5"/>
          <p:cNvGrpSpPr/>
          <p:nvPr/>
        </p:nvGrpSpPr>
        <p:grpSpPr>
          <a:xfrm>
            <a:off x="0" y="228600"/>
            <a:ext cx="1371600" cy="6172200"/>
            <a:chOff x="-76200" y="228600"/>
            <a:chExt cx="1371600" cy="6172200"/>
          </a:xfrm>
        </p:grpSpPr>
        <p:pic>
          <p:nvPicPr>
            <p:cNvPr id="9" name="Picture 8" descr="http://daycaredaze.files.wordpress.com/2009/10/dorito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228600"/>
              <a:ext cx="1295400" cy="1295400"/>
            </a:xfrm>
            <a:prstGeom prst="rect">
              <a:avLst/>
            </a:prstGeom>
            <a:noFill/>
          </p:spPr>
        </p:pic>
        <p:pic>
          <p:nvPicPr>
            <p:cNvPr id="10" name="Picture 4" descr="http://daycaredaze.files.wordpress.com/2009/10/dorito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1752600"/>
              <a:ext cx="1295400" cy="1295400"/>
            </a:xfrm>
            <a:prstGeom prst="rect">
              <a:avLst/>
            </a:prstGeom>
            <a:noFill/>
          </p:spPr>
        </p:pic>
        <p:pic>
          <p:nvPicPr>
            <p:cNvPr id="11" name="Picture 4" descr="http://daycaredaze.files.wordpress.com/2009/10/dorito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3276600"/>
              <a:ext cx="1371600" cy="1371600"/>
            </a:xfrm>
            <a:prstGeom prst="rect">
              <a:avLst/>
            </a:prstGeom>
            <a:noFill/>
          </p:spPr>
        </p:pic>
        <p:pic>
          <p:nvPicPr>
            <p:cNvPr id="12" name="Picture 4" descr="http://daycaredaze.files.wordpress.com/2009/10/dorito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6200" y="5029200"/>
              <a:ext cx="1371600" cy="1371600"/>
            </a:xfrm>
            <a:prstGeom prst="rect">
              <a:avLst/>
            </a:prstGeom>
            <a:noFill/>
          </p:spPr>
        </p:pic>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368</TotalTime>
  <Words>1105</Words>
  <Application>Microsoft Office PowerPoint</Application>
  <PresentationFormat>On-screen Show (4:3)</PresentationFormat>
  <Paragraphs>161</Paragraphs>
  <Slides>23</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Office Theme</vt:lpstr>
      <vt:lpstr>Equation</vt:lpstr>
      <vt:lpstr>CB South Student Lunches</vt:lpstr>
      <vt:lpstr>About Student Lunches</vt:lpstr>
      <vt:lpstr>Focused on…</vt:lpstr>
      <vt:lpstr>Sample Menu Fairfax County High School</vt:lpstr>
      <vt:lpstr>The Food Pyramid</vt:lpstr>
      <vt:lpstr>Food Health Facts</vt:lpstr>
      <vt:lpstr>Taking a Sample/Observational Study</vt:lpstr>
      <vt:lpstr>Chi-Square Assumptions #1</vt:lpstr>
      <vt:lpstr>χ² Test #1 Gender vs. Junk Food Eaten </vt:lpstr>
      <vt:lpstr>χ² Test #1 Gender vs. Junk Food Eaten</vt:lpstr>
      <vt:lpstr>Chi-Square Test for Association #1</vt:lpstr>
      <vt:lpstr>Exploratory Data Analysis #1</vt:lpstr>
      <vt:lpstr>1 proportion z-test Prefer Chips</vt:lpstr>
      <vt:lpstr>1 proportion Assumptions</vt:lpstr>
      <vt:lpstr>1-Proportion z-test</vt:lpstr>
      <vt:lpstr>Exploratory Data Analysis #2</vt:lpstr>
      <vt:lpstr>1 proportion z-test Bought Lunch</vt:lpstr>
      <vt:lpstr>1 proportion Assumptions #3</vt:lpstr>
      <vt:lpstr>1 Proportion z-test</vt:lpstr>
      <vt:lpstr>Exploratory Data Analysis #3</vt:lpstr>
      <vt:lpstr>Bias/Error</vt:lpstr>
      <vt:lpstr>Personal Opinions</vt:lpstr>
      <vt:lpstr>Conclusions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CB South Student Lunches</dc:title>
  <dc:creator>Glenn</dc:creator>
  <cp:lastModifiedBy>Glenn</cp:lastModifiedBy>
  <cp:revision>45</cp:revision>
  <dcterms:created xsi:type="dcterms:W3CDTF">2010-06-04T13:25:55Z</dcterms:created>
  <dcterms:modified xsi:type="dcterms:W3CDTF">2010-06-09T20:13:08Z</dcterms:modified>
</cp:coreProperties>
</file>